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Ydm+ex0tj6484N4hmFMnBhmXv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e1a05e57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e1a05e57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order to deliver a delicate message they must believe your care and value them as a person and their goals and objectives. </a:t>
            </a:r>
            <a:endParaRPr/>
          </a:p>
          <a:p>
            <a:pPr marL="0" lvl="0" indent="0" algn="l" rtl="0">
              <a:spcBef>
                <a:spcPts val="0"/>
              </a:spcBef>
              <a:spcAft>
                <a:spcPts val="0"/>
              </a:spcAft>
              <a:buNone/>
            </a:pPr>
            <a:r>
              <a:rPr lang="en-US"/>
              <a:t>When this is not in place people tend to turn toward silent or violent.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ee7d6992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ee7d6992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e140e081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e140e081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 saw . . . </a:t>
            </a:r>
            <a:endParaRPr/>
          </a:p>
          <a:p>
            <a:pPr marL="0" lvl="0" indent="0" algn="l" rtl="0">
              <a:spcBef>
                <a:spcPts val="0"/>
              </a:spcBef>
              <a:spcAft>
                <a:spcPts val="0"/>
              </a:spcAft>
              <a:buNone/>
            </a:pPr>
            <a:r>
              <a:rPr lang="en-US"/>
              <a:t>I heard . . .</a:t>
            </a:r>
            <a:endParaRPr/>
          </a:p>
          <a:p>
            <a:pPr marL="0" lvl="0" indent="0" algn="l" rtl="0">
              <a:spcBef>
                <a:spcPts val="0"/>
              </a:spcBef>
              <a:spcAft>
                <a:spcPts val="0"/>
              </a:spcAft>
              <a:buNone/>
            </a:pPr>
            <a:r>
              <a:rPr lang="en-US"/>
              <a:t>I notice . .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e140e081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e140e081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It looks to me like . . </a:t>
            </a:r>
            <a:endParaRPr/>
          </a:p>
          <a:p>
            <a:pPr marL="0" lvl="0" indent="0" algn="l" rtl="0">
              <a:spcBef>
                <a:spcPts val="0"/>
              </a:spcBef>
              <a:spcAft>
                <a:spcPts val="0"/>
              </a:spcAft>
              <a:buNone/>
            </a:pPr>
            <a:r>
              <a:rPr lang="en-US"/>
              <a:t>Starting to believe . .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e140e081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e140e081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How do you see it?</a:t>
            </a:r>
            <a:endParaRPr/>
          </a:p>
          <a:p>
            <a:pPr marL="0" lvl="0" indent="0" algn="l" rtl="0">
              <a:spcBef>
                <a:spcPts val="0"/>
              </a:spcBef>
              <a:spcAft>
                <a:spcPts val="0"/>
              </a:spcAft>
              <a:buNone/>
            </a:pPr>
            <a:r>
              <a:rPr lang="en-US"/>
              <a:t>I’m I off base?</a:t>
            </a:r>
            <a:endParaRPr/>
          </a:p>
          <a:p>
            <a:pPr marL="0" lvl="0" indent="0" algn="l" rtl="0">
              <a:spcBef>
                <a:spcPts val="0"/>
              </a:spcBef>
              <a:spcAft>
                <a:spcPts val="0"/>
              </a:spcAft>
              <a:buNone/>
            </a:pPr>
            <a:r>
              <a:rPr lang="en-US"/>
              <a:t>What are your thoughts?</a:t>
            </a:r>
            <a:endParaRPr/>
          </a:p>
          <a:p>
            <a:pPr marL="0" lvl="0" indent="0" algn="l" rtl="0">
              <a:spcBef>
                <a:spcPts val="0"/>
              </a:spcBef>
              <a:spcAft>
                <a:spcPts val="0"/>
              </a:spcAft>
              <a:buNone/>
            </a:pPr>
            <a:r>
              <a:rPr lang="en-US"/>
              <a:t>What do you think is going on?</a:t>
            </a:r>
            <a:endParaRPr/>
          </a:p>
          <a:p>
            <a:pPr marL="0" lvl="0" indent="0" algn="l" rtl="0">
              <a:spcBef>
                <a:spcPts val="0"/>
              </a:spcBef>
              <a:spcAft>
                <a:spcPts val="0"/>
              </a:spcAft>
              <a:buNone/>
            </a:pPr>
            <a:r>
              <a:rPr lang="en-US"/>
              <a:t>Focus on listening not what you want to say next.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e140e081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e140e081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fact of the matter ...     -    In my opinion …</a:t>
            </a:r>
            <a:endParaRPr/>
          </a:p>
          <a:p>
            <a:pPr marL="0" lvl="0" indent="0" algn="l" rtl="0">
              <a:spcBef>
                <a:spcPts val="0"/>
              </a:spcBef>
              <a:spcAft>
                <a:spcPts val="0"/>
              </a:spcAft>
              <a:buNone/>
            </a:pPr>
            <a:r>
              <a:rPr lang="en-US"/>
              <a:t>That’s a dumb idea . .    -   Maybe it would make more sense to . . </a:t>
            </a:r>
            <a:endParaRPr/>
          </a:p>
          <a:p>
            <a:pPr marL="0" lvl="0" indent="0" algn="l" rtl="0">
              <a:spcBef>
                <a:spcPts val="0"/>
              </a:spcBef>
              <a:spcAft>
                <a:spcPts val="0"/>
              </a:spcAft>
              <a:buNone/>
            </a:pPr>
            <a:r>
              <a:rPr lang="en-US"/>
              <a:t>The only reasonable option is to . .    -   I believe what we should do is . . </a:t>
            </a:r>
            <a:endParaRPr/>
          </a:p>
          <a:p>
            <a:pPr marL="0" lvl="0" indent="0" algn="l" rtl="0">
              <a:spcBef>
                <a:spcPts val="0"/>
              </a:spcBef>
              <a:spcAft>
                <a:spcPts val="0"/>
              </a:spcAft>
              <a:buNone/>
            </a:pPr>
            <a:r>
              <a:rPr lang="en-US"/>
              <a:t>If I agreed with you, then we’d both be wrong . .    -   I’m wondering if that example applies to our programs . .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e140e081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e140e081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Tell me more about that . . </a:t>
            </a:r>
            <a:endParaRPr/>
          </a:p>
          <a:p>
            <a:pPr marL="0" lvl="0" indent="0" algn="l" rtl="0">
              <a:spcBef>
                <a:spcPts val="0"/>
              </a:spcBef>
              <a:spcAft>
                <a:spcPts val="0"/>
              </a:spcAft>
              <a:buNone/>
            </a:pPr>
            <a:r>
              <a:rPr lang="en-US"/>
              <a:t>I recognize I may only have part of the story . .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e1a05e57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e1a05e57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Learn to look for signs that the conversation is turning to violent or silent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e247c4b6c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e247c4b6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e1a05e57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5e1a05e57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e1a05e57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5e1a05e57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e1a05e5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e1a05e5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e247c4b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e247c4b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e1f584f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e1f584f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e1f584f8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5e1f584f8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Anytime you go after something worthwhile you are bound to have many crucial conversations.  </a:t>
            </a:r>
            <a:endParaRPr/>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 Coach; Coach-player; Coach-coach; Coach-parent; AD-parent; AD-official; AD-principal; AD-student athlete; AD-asst.; AD- Media; AD-MSHSAA</a:t>
            </a:r>
            <a:endParaRPr/>
          </a:p>
        </p:txBody>
      </p:sp>
      <p:sp>
        <p:nvSpPr>
          <p:cNvPr id="163" name="Google Shape;16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Anytime you go after something worthwhile you are bound to have many crucial conversations.  If you want to avoid crucial conversations lead a meaningless life.</a:t>
            </a:r>
            <a:endParaRPr/>
          </a:p>
        </p:txBody>
      </p:sp>
      <p:sp>
        <p:nvSpPr>
          <p:cNvPr id="169" name="Google Shape;1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ee7d699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ee7d699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ef10d29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ef10d29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If you can’t get yourself right, you’ll have a hard time getting the dialogue right.  Work on me first - us second.  Getting yourself right- talking to a colleague.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e1a05e57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e1a05e57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grpSp>
        <p:nvGrpSpPr>
          <p:cNvPr id="19" name="Google Shape;19;p8"/>
          <p:cNvGrpSpPr/>
          <p:nvPr/>
        </p:nvGrpSpPr>
        <p:grpSpPr>
          <a:xfrm>
            <a:off x="546100" y="-4763"/>
            <a:ext cx="5014912" cy="6862763"/>
            <a:chOff x="2928938" y="-4763"/>
            <a:chExt cx="5014912" cy="6862763"/>
          </a:xfrm>
        </p:grpSpPr>
        <p:sp>
          <p:nvSpPr>
            <p:cNvPr id="20" name="Google Shape;20;p8"/>
            <p:cNvSpPr/>
            <p:nvPr/>
          </p:nvSpPr>
          <p:spPr>
            <a:xfrm>
              <a:off x="3367088" y="-4763"/>
              <a:ext cx="1063625" cy="2782888"/>
            </a:xfrm>
            <a:custGeom>
              <a:avLst/>
              <a:gdLst/>
              <a:ahLst/>
              <a:cxnLst/>
              <a:rect l="l" t="t" r="r" b="b"/>
              <a:pathLst>
                <a:path w="670" h="1753" extrusionOk="0">
                  <a:moveTo>
                    <a:pt x="0" y="1696"/>
                  </a:moveTo>
                  <a:lnTo>
                    <a:pt x="225" y="1753"/>
                  </a:lnTo>
                  <a:lnTo>
                    <a:pt x="670" y="0"/>
                  </a:lnTo>
                  <a:lnTo>
                    <a:pt x="430" y="0"/>
                  </a:lnTo>
                  <a:lnTo>
                    <a:pt x="0" y="1696"/>
                  </a:lnTo>
                  <a:close/>
                </a:path>
              </a:pathLst>
            </a:custGeom>
            <a:solidFill>
              <a:schemeClr val="accent1"/>
            </a:solidFill>
            <a:ln>
              <a:noFill/>
            </a:ln>
          </p:spPr>
        </p:sp>
        <p:sp>
          <p:nvSpPr>
            <p:cNvPr id="21" name="Google Shape;21;p8"/>
            <p:cNvSpPr/>
            <p:nvPr/>
          </p:nvSpPr>
          <p:spPr>
            <a:xfrm>
              <a:off x="2928938" y="-4763"/>
              <a:ext cx="1035050" cy="2673350"/>
            </a:xfrm>
            <a:custGeom>
              <a:avLst/>
              <a:gdLst/>
              <a:ahLst/>
              <a:cxnLst/>
              <a:rect l="l" t="t" r="r" b="b"/>
              <a:pathLst>
                <a:path w="652" h="1684" extrusionOk="0">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2" name="Google Shape;22;p8"/>
            <p:cNvSpPr/>
            <p:nvPr/>
          </p:nvSpPr>
          <p:spPr>
            <a:xfrm>
              <a:off x="2928938" y="2582862"/>
              <a:ext cx="2693987" cy="4275138"/>
            </a:xfrm>
            <a:custGeom>
              <a:avLst/>
              <a:gdLst/>
              <a:ahLst/>
              <a:cxnLst/>
              <a:rect l="l" t="t" r="r" b="b"/>
              <a:pathLst>
                <a:path w="1697" h="2693" extrusionOk="0">
                  <a:moveTo>
                    <a:pt x="0" y="0"/>
                  </a:moveTo>
                  <a:lnTo>
                    <a:pt x="1622" y="2693"/>
                  </a:lnTo>
                  <a:lnTo>
                    <a:pt x="1697" y="2693"/>
                  </a:lnTo>
                  <a:lnTo>
                    <a:pt x="0" y="0"/>
                  </a:lnTo>
                  <a:close/>
                </a:path>
              </a:pathLst>
            </a:custGeom>
            <a:solidFill>
              <a:srgbClr val="262626"/>
            </a:solidFill>
            <a:ln>
              <a:noFill/>
            </a:ln>
          </p:spPr>
        </p:sp>
        <p:sp>
          <p:nvSpPr>
            <p:cNvPr id="23" name="Google Shape;23;p8"/>
            <p:cNvSpPr/>
            <p:nvPr/>
          </p:nvSpPr>
          <p:spPr>
            <a:xfrm>
              <a:off x="3371850" y="2692400"/>
              <a:ext cx="3332162" cy="4165600"/>
            </a:xfrm>
            <a:custGeom>
              <a:avLst/>
              <a:gdLst/>
              <a:ahLst/>
              <a:cxnLst/>
              <a:rect l="l" t="t" r="r" b="b"/>
              <a:pathLst>
                <a:path w="2099" h="2624" extrusionOk="0">
                  <a:moveTo>
                    <a:pt x="2099" y="2624"/>
                  </a:moveTo>
                  <a:lnTo>
                    <a:pt x="0" y="0"/>
                  </a:lnTo>
                  <a:lnTo>
                    <a:pt x="2021" y="2624"/>
                  </a:lnTo>
                  <a:lnTo>
                    <a:pt x="2099" y="2624"/>
                  </a:lnTo>
                  <a:close/>
                </a:path>
              </a:pathLst>
            </a:custGeom>
            <a:solidFill>
              <a:srgbClr val="0B5982"/>
            </a:solidFill>
            <a:ln>
              <a:noFill/>
            </a:ln>
          </p:spPr>
        </p:sp>
        <p:sp>
          <p:nvSpPr>
            <p:cNvPr id="24" name="Google Shape;24;p8"/>
            <p:cNvSpPr/>
            <p:nvPr/>
          </p:nvSpPr>
          <p:spPr>
            <a:xfrm>
              <a:off x="3367088" y="2687637"/>
              <a:ext cx="4576762" cy="4170363"/>
            </a:xfrm>
            <a:custGeom>
              <a:avLst/>
              <a:gdLst/>
              <a:ahLst/>
              <a:cxnLst/>
              <a:rect l="l" t="t" r="r" b="b"/>
              <a:pathLst>
                <a:path w="2883" h="2627" extrusionOk="0">
                  <a:moveTo>
                    <a:pt x="0" y="0"/>
                  </a:moveTo>
                  <a:lnTo>
                    <a:pt x="3" y="3"/>
                  </a:lnTo>
                  <a:lnTo>
                    <a:pt x="2102" y="2627"/>
                  </a:lnTo>
                  <a:lnTo>
                    <a:pt x="2883" y="2627"/>
                  </a:lnTo>
                  <a:lnTo>
                    <a:pt x="225" y="57"/>
                  </a:lnTo>
                  <a:lnTo>
                    <a:pt x="0" y="0"/>
                  </a:lnTo>
                  <a:close/>
                </a:path>
              </a:pathLst>
            </a:custGeom>
            <a:solidFill>
              <a:srgbClr val="1186C3"/>
            </a:solidFill>
            <a:ln>
              <a:noFill/>
            </a:ln>
          </p:spPr>
        </p:sp>
        <p:sp>
          <p:nvSpPr>
            <p:cNvPr id="25" name="Google Shape;25;p8"/>
            <p:cNvSpPr/>
            <p:nvPr/>
          </p:nvSpPr>
          <p:spPr>
            <a:xfrm>
              <a:off x="2928938" y="2578100"/>
              <a:ext cx="3584575" cy="4279900"/>
            </a:xfrm>
            <a:custGeom>
              <a:avLst/>
              <a:gdLst/>
              <a:ahLst/>
              <a:cxnLst/>
              <a:rect l="l" t="t" r="r" b="b"/>
              <a:pathLst>
                <a:path w="2258" h="2696" extrusionOk="0">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26" name="Google Shape;26;p8"/>
          <p:cNvSpPr txBox="1">
            <a:spLocks noGrp="1"/>
          </p:cNvSpPr>
          <p:nvPr>
            <p:ph type="ctrTitle"/>
          </p:nvPr>
        </p:nvSpPr>
        <p:spPr>
          <a:xfrm>
            <a:off x="2928401" y="1380068"/>
            <a:ext cx="8574622" cy="2616199"/>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6000"/>
              <a:buFont typeface="Corbel"/>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subTitle" idx="1"/>
          </p:nvPr>
        </p:nvSpPr>
        <p:spPr>
          <a:xfrm>
            <a:off x="4515377" y="3996267"/>
            <a:ext cx="6987645" cy="1388534"/>
          </a:xfrm>
          <a:prstGeom prst="rect">
            <a:avLst/>
          </a:prstGeom>
          <a:noFill/>
          <a:ln>
            <a:noFill/>
          </a:ln>
        </p:spPr>
        <p:txBody>
          <a:bodyPr spcFirstLastPara="1" wrap="square" lIns="91425" tIns="45700" rIns="91425" bIns="45700" anchor="t" anchorCtr="0">
            <a:normAutofit/>
          </a:bodyPr>
          <a:lstStyle>
            <a:lvl1pPr lvl="0" algn="r">
              <a:spcBef>
                <a:spcPts val="420"/>
              </a:spcBef>
              <a:spcAft>
                <a:spcPts val="0"/>
              </a:spcAft>
              <a:buSzPts val="3045"/>
              <a:buNone/>
              <a:defRPr sz="21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a:endParaRPr/>
          </a:p>
        </p:txBody>
      </p:sp>
      <p:sp>
        <p:nvSpPr>
          <p:cNvPr id="28" name="Google Shape;28;p8"/>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
          <p:cNvSpPr txBox="1">
            <a:spLocks noGrp="1"/>
          </p:cNvSpPr>
          <p:nvPr>
            <p:ph type="ftr" idx="11"/>
          </p:nvPr>
        </p:nvSpPr>
        <p:spPr>
          <a:xfrm>
            <a:off x="5332412" y="5883275"/>
            <a:ext cx="432404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1484311" y="4732865"/>
            <a:ext cx="10018711"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400"/>
              <a:buFont typeface="Corbe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7"/>
          <p:cNvSpPr>
            <a:spLocks noGrp="1"/>
          </p:cNvSpPr>
          <p:nvPr>
            <p:ph type="pic" idx="2"/>
          </p:nvPr>
        </p:nvSpPr>
        <p:spPr>
          <a:xfrm>
            <a:off x="2386012" y="932112"/>
            <a:ext cx="8225944" cy="3164976"/>
          </a:xfrm>
          <a:prstGeom prst="roundRect">
            <a:avLst>
              <a:gd name="adj" fmla="val 4380"/>
            </a:avLst>
          </a:prstGeom>
          <a:noFill/>
          <a:ln w="38100" cap="flat" cmpd="sng">
            <a:solidFill>
              <a:schemeClr val="lt2"/>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1pPr>
            <a:lvl2pPr marR="0" lvl="1"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2pPr>
            <a:lvl3pPr marR="0" lvl="2"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3pPr>
            <a:lvl4pPr marR="0" lvl="3"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4pPr>
            <a:lvl5pPr marR="0" lvl="4"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5pPr>
            <a:lvl6pPr marR="0" lvl="5"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6pPr>
            <a:lvl7pPr marR="0" lvl="6"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7pPr>
            <a:lvl8pPr marR="0" lvl="7"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8pPr>
            <a:lvl9pPr marR="0" lvl="8" algn="l" rtl="0">
              <a:spcBef>
                <a:spcPts val="600"/>
              </a:spcBef>
              <a:spcAft>
                <a:spcPts val="600"/>
              </a:spcAft>
              <a:buClr>
                <a:srgbClr val="1186C3"/>
              </a:buClr>
              <a:buSzPts val="2320"/>
              <a:buFont typeface="Arial"/>
              <a:buNone/>
              <a:defRPr sz="1600" b="0" i="0" u="none" strike="noStrike" cap="none">
                <a:solidFill>
                  <a:schemeClr val="dk1"/>
                </a:solidFill>
                <a:latin typeface="Corbel"/>
                <a:ea typeface="Corbel"/>
                <a:cs typeface="Corbel"/>
                <a:sym typeface="Corbel"/>
              </a:defRPr>
            </a:lvl9pPr>
          </a:lstStyle>
          <a:p>
            <a:endParaRPr/>
          </a:p>
        </p:txBody>
      </p:sp>
      <p:sp>
        <p:nvSpPr>
          <p:cNvPr id="85" name="Google Shape;85;p17"/>
          <p:cNvSpPr txBox="1">
            <a:spLocks noGrp="1"/>
          </p:cNvSpPr>
          <p:nvPr>
            <p:ph type="body" idx="1"/>
          </p:nvPr>
        </p:nvSpPr>
        <p:spPr>
          <a:xfrm>
            <a:off x="1484311" y="5299603"/>
            <a:ext cx="10018711" cy="493712"/>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SzPts val="2030"/>
              <a:buNone/>
              <a:defRPr sz="14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86" name="Google Shape;86;p17"/>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7"/>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7"/>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1484312" y="685800"/>
            <a:ext cx="10018711" cy="3048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8"/>
          <p:cNvSpPr txBox="1">
            <a:spLocks noGrp="1"/>
          </p:cNvSpPr>
          <p:nvPr>
            <p:ph type="body" idx="1"/>
          </p:nvPr>
        </p:nvSpPr>
        <p:spPr>
          <a:xfrm>
            <a:off x="1484312" y="4343400"/>
            <a:ext cx="10018713"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92" name="Google Shape;92;p18"/>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8"/>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8"/>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5"/>
        <p:cNvGrpSpPr/>
        <p:nvPr/>
      </p:nvGrpSpPr>
      <p:grpSpPr>
        <a:xfrm>
          <a:off x="0" y="0"/>
          <a:ext cx="0" cy="0"/>
          <a:chOff x="0" y="0"/>
          <a:chExt cx="0" cy="0"/>
        </a:xfrm>
      </p:grpSpPr>
      <p:sp>
        <p:nvSpPr>
          <p:cNvPr id="96" name="Google Shape;96;p19"/>
          <p:cNvSpPr txBox="1"/>
          <p:nvPr/>
        </p:nvSpPr>
        <p:spPr>
          <a:xfrm>
            <a:off x="1598612" y="863023"/>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a:p>
        </p:txBody>
      </p:sp>
      <p:sp>
        <p:nvSpPr>
          <p:cNvPr id="97" name="Google Shape;97;p19"/>
          <p:cNvSpPr txBox="1"/>
          <p:nvPr/>
        </p:nvSpPr>
        <p:spPr>
          <a:xfrm>
            <a:off x="10893425" y="2819399"/>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a:p>
        </p:txBody>
      </p:sp>
      <p:sp>
        <p:nvSpPr>
          <p:cNvPr id="98" name="Google Shape;98;p19"/>
          <p:cNvSpPr txBox="1">
            <a:spLocks noGrp="1"/>
          </p:cNvSpPr>
          <p:nvPr>
            <p:ph type="title"/>
          </p:nvPr>
        </p:nvSpPr>
        <p:spPr>
          <a:xfrm>
            <a:off x="2208212" y="685800"/>
            <a:ext cx="8990012"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9"/>
          <p:cNvSpPr txBox="1">
            <a:spLocks noGrp="1"/>
          </p:cNvSpPr>
          <p:nvPr>
            <p:ph type="body" idx="1"/>
          </p:nvPr>
        </p:nvSpPr>
        <p:spPr>
          <a:xfrm>
            <a:off x="2436811" y="3428999"/>
            <a:ext cx="8532815"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360"/>
              </a:spcBef>
              <a:spcAft>
                <a:spcPts val="0"/>
              </a:spcAft>
              <a:buSzPts val="2610"/>
              <a:buFont typeface="Corbel"/>
              <a:buNone/>
              <a:defRPr sz="1800"/>
            </a:lvl1pPr>
            <a:lvl2pPr marL="914400" lvl="1" indent="-228600" algn="l">
              <a:spcBef>
                <a:spcPts val="600"/>
              </a:spcBef>
              <a:spcAft>
                <a:spcPts val="0"/>
              </a:spcAft>
              <a:buSzPts val="2900"/>
              <a:buFont typeface="Corbel"/>
              <a:buNone/>
              <a:defRPr/>
            </a:lvl2pPr>
            <a:lvl3pPr marL="1371600" lvl="2" indent="-228600" algn="l">
              <a:spcBef>
                <a:spcPts val="600"/>
              </a:spcBef>
              <a:spcAft>
                <a:spcPts val="0"/>
              </a:spcAft>
              <a:buSzPts val="2610"/>
              <a:buFont typeface="Corbel"/>
              <a:buNone/>
              <a:defRPr/>
            </a:lvl3pPr>
            <a:lvl4pPr marL="1828800" lvl="3" indent="-228600" algn="l">
              <a:spcBef>
                <a:spcPts val="600"/>
              </a:spcBef>
              <a:spcAft>
                <a:spcPts val="0"/>
              </a:spcAft>
              <a:buSzPts val="2320"/>
              <a:buFont typeface="Corbel"/>
              <a:buNone/>
              <a:defRPr/>
            </a:lvl4pPr>
            <a:lvl5pPr marL="2286000" lvl="4" indent="-228600" algn="l">
              <a:spcBef>
                <a:spcPts val="600"/>
              </a:spcBef>
              <a:spcAft>
                <a:spcPts val="0"/>
              </a:spcAft>
              <a:buSzPts val="2030"/>
              <a:buFont typeface="Corbel"/>
              <a:buNone/>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00" name="Google Shape;100;p19"/>
          <p:cNvSpPr txBox="1">
            <a:spLocks noGrp="1"/>
          </p:cNvSpPr>
          <p:nvPr>
            <p:ph type="body" idx="2"/>
          </p:nvPr>
        </p:nvSpPr>
        <p:spPr>
          <a:xfrm>
            <a:off x="1484311" y="4343400"/>
            <a:ext cx="10018711"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1" name="Google Shape;101;p19"/>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9"/>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9"/>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1484313" y="3308581"/>
            <a:ext cx="10018709" cy="146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3200"/>
              <a:buFont typeface="Corbel"/>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0"/>
          <p:cNvSpPr txBox="1">
            <a:spLocks noGrp="1"/>
          </p:cNvSpPr>
          <p:nvPr>
            <p:ph type="body" idx="1"/>
          </p:nvPr>
        </p:nvSpPr>
        <p:spPr>
          <a:xfrm>
            <a:off x="1484312" y="4777381"/>
            <a:ext cx="10018710"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7" name="Google Shape;107;p20"/>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0"/>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0"/>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0"/>
        <p:cNvGrpSpPr/>
        <p:nvPr/>
      </p:nvGrpSpPr>
      <p:grpSpPr>
        <a:xfrm>
          <a:off x="0" y="0"/>
          <a:ext cx="0" cy="0"/>
          <a:chOff x="0" y="0"/>
          <a:chExt cx="0" cy="0"/>
        </a:xfrm>
      </p:grpSpPr>
      <p:sp>
        <p:nvSpPr>
          <p:cNvPr id="111" name="Google Shape;111;p21"/>
          <p:cNvSpPr txBox="1"/>
          <p:nvPr/>
        </p:nvSpPr>
        <p:spPr>
          <a:xfrm>
            <a:off x="1598612" y="863023"/>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a:p>
        </p:txBody>
      </p:sp>
      <p:sp>
        <p:nvSpPr>
          <p:cNvPr id="112" name="Google Shape;112;p21"/>
          <p:cNvSpPr txBox="1"/>
          <p:nvPr/>
        </p:nvSpPr>
        <p:spPr>
          <a:xfrm>
            <a:off x="10893425" y="2819399"/>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a:p>
        </p:txBody>
      </p:sp>
      <p:sp>
        <p:nvSpPr>
          <p:cNvPr id="113" name="Google Shape;113;p21"/>
          <p:cNvSpPr txBox="1">
            <a:spLocks noGrp="1"/>
          </p:cNvSpPr>
          <p:nvPr>
            <p:ph type="title"/>
          </p:nvPr>
        </p:nvSpPr>
        <p:spPr>
          <a:xfrm>
            <a:off x="2208212" y="685800"/>
            <a:ext cx="8990012"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1"/>
          <p:cNvSpPr txBox="1">
            <a:spLocks noGrp="1"/>
          </p:cNvSpPr>
          <p:nvPr>
            <p:ph type="body" idx="1"/>
          </p:nvPr>
        </p:nvSpPr>
        <p:spPr>
          <a:xfrm>
            <a:off x="1484313" y="3886200"/>
            <a:ext cx="10018710" cy="889000"/>
          </a:xfrm>
          <a:prstGeom prst="rect">
            <a:avLst/>
          </a:prstGeom>
          <a:noFill/>
          <a:ln>
            <a:noFill/>
          </a:ln>
        </p:spPr>
        <p:txBody>
          <a:bodyPr spcFirstLastPara="1" wrap="square" lIns="91425" tIns="45700" rIns="91425" bIns="45700" anchor="b" anchorCtr="0">
            <a:normAutofit/>
          </a:bodyPr>
          <a:lstStyle>
            <a:lvl1pPr marL="457200" lvl="0" indent="-228600" algn="r">
              <a:spcBef>
                <a:spcPts val="480"/>
              </a:spcBef>
              <a:spcAft>
                <a:spcPts val="0"/>
              </a:spcAft>
              <a:buSzPts val="3480"/>
              <a:buNone/>
              <a:defRPr sz="24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15" name="Google Shape;115;p21"/>
          <p:cNvSpPr txBox="1">
            <a:spLocks noGrp="1"/>
          </p:cNvSpPr>
          <p:nvPr>
            <p:ph type="body" idx="2"/>
          </p:nvPr>
        </p:nvSpPr>
        <p:spPr>
          <a:xfrm>
            <a:off x="1484312" y="4775200"/>
            <a:ext cx="10018710" cy="10160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16" name="Google Shape;116;p21"/>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1"/>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1"/>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1484313" y="685800"/>
            <a:ext cx="10018712" cy="27273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2"/>
          <p:cNvSpPr txBox="1">
            <a:spLocks noGrp="1"/>
          </p:cNvSpPr>
          <p:nvPr>
            <p:ph type="body" idx="1"/>
          </p:nvPr>
        </p:nvSpPr>
        <p:spPr>
          <a:xfrm>
            <a:off x="1484312" y="3505200"/>
            <a:ext cx="10018713"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560"/>
              </a:spcBef>
              <a:spcAft>
                <a:spcPts val="0"/>
              </a:spcAft>
              <a:buSzPts val="4060"/>
              <a:buNone/>
              <a:defRPr sz="28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2" name="Google Shape;122;p22"/>
          <p:cNvSpPr txBox="1">
            <a:spLocks noGrp="1"/>
          </p:cNvSpPr>
          <p:nvPr>
            <p:ph type="body" idx="2"/>
          </p:nvPr>
        </p:nvSpPr>
        <p:spPr>
          <a:xfrm>
            <a:off x="1484311" y="4343400"/>
            <a:ext cx="10018713" cy="1447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3" name="Google Shape;123;p22"/>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2"/>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3"/>
          <p:cNvSpPr txBox="1">
            <a:spLocks noGrp="1"/>
          </p:cNvSpPr>
          <p:nvPr>
            <p:ph type="body" idx="1"/>
          </p:nvPr>
        </p:nvSpPr>
        <p:spPr>
          <a:xfrm rot="5400000">
            <a:off x="4931566" y="-780257"/>
            <a:ext cx="3124201" cy="10018713"/>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9" name="Google Shape;129;p23"/>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3"/>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3"/>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rot="5400000">
            <a:off x="8065140" y="2353315"/>
            <a:ext cx="5105400" cy="177036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4"/>
          <p:cNvSpPr txBox="1">
            <a:spLocks noGrp="1"/>
          </p:cNvSpPr>
          <p:nvPr>
            <p:ph type="body" idx="1"/>
          </p:nvPr>
        </p:nvSpPr>
        <p:spPr>
          <a:xfrm rot="5400000">
            <a:off x="2941483" y="-771371"/>
            <a:ext cx="5105400" cy="8019742"/>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35" name="Google Shape;135;p24"/>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4"/>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4"/>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39" name="Google Shape;39;p10"/>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10951856" y="5867131"/>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2572279" y="2666999"/>
            <a:ext cx="8930747" cy="2110382"/>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4000"/>
              <a:buFont typeface="Corbel"/>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2572278" y="4777381"/>
            <a:ext cx="8930748"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45" name="Google Shape;45;p11"/>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1"/>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2"/>
          <p:cNvSpPr txBox="1">
            <a:spLocks noGrp="1"/>
          </p:cNvSpPr>
          <p:nvPr>
            <p:ph type="body" idx="1"/>
          </p:nvPr>
        </p:nvSpPr>
        <p:spPr>
          <a:xfrm>
            <a:off x="1484312" y="2666999"/>
            <a:ext cx="4895055" cy="3124201"/>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1" name="Google Shape;51;p12"/>
          <p:cNvSpPr txBox="1">
            <a:spLocks noGrp="1"/>
          </p:cNvSpPr>
          <p:nvPr>
            <p:ph type="body" idx="2"/>
          </p:nvPr>
        </p:nvSpPr>
        <p:spPr>
          <a:xfrm>
            <a:off x="6607967" y="2667000"/>
            <a:ext cx="4895056" cy="3124200"/>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2" name="Google Shape;52;p12"/>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body" idx="1"/>
          </p:nvPr>
        </p:nvSpPr>
        <p:spPr>
          <a:xfrm>
            <a:off x="1772179" y="2658533"/>
            <a:ext cx="4607188"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1186C3"/>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58" name="Google Shape;58;p13"/>
          <p:cNvSpPr txBox="1">
            <a:spLocks noGrp="1"/>
          </p:cNvSpPr>
          <p:nvPr>
            <p:ph type="body" idx="2"/>
          </p:nvPr>
        </p:nvSpPr>
        <p:spPr>
          <a:xfrm>
            <a:off x="1484311" y="3335337"/>
            <a:ext cx="4895056" cy="2455862"/>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9" name="Google Shape;59;p13"/>
          <p:cNvSpPr txBox="1">
            <a:spLocks noGrp="1"/>
          </p:cNvSpPr>
          <p:nvPr>
            <p:ph type="body" idx="3"/>
          </p:nvPr>
        </p:nvSpPr>
        <p:spPr>
          <a:xfrm>
            <a:off x="6880487" y="2667000"/>
            <a:ext cx="4622537"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1186C3"/>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60" name="Google Shape;60;p13"/>
          <p:cNvSpPr txBox="1">
            <a:spLocks noGrp="1"/>
          </p:cNvSpPr>
          <p:nvPr>
            <p:ph type="body" idx="4"/>
          </p:nvPr>
        </p:nvSpPr>
        <p:spPr>
          <a:xfrm>
            <a:off x="6607967" y="3335337"/>
            <a:ext cx="4895056" cy="2455862"/>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1" name="Google Shape;61;p13"/>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4"/>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1484312" y="1600200"/>
            <a:ext cx="3549121"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400"/>
              <a:buFont typeface="Corbe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body" idx="1"/>
          </p:nvPr>
        </p:nvSpPr>
        <p:spPr>
          <a:xfrm>
            <a:off x="5262033" y="685799"/>
            <a:ext cx="6240990" cy="5105401"/>
          </a:xfrm>
          <a:prstGeom prst="rect">
            <a:avLst/>
          </a:prstGeom>
          <a:noFill/>
          <a:ln>
            <a:noFill/>
          </a:ln>
        </p:spPr>
        <p:txBody>
          <a:bodyPr spcFirstLastPara="1" wrap="square" lIns="91425" tIns="45700" rIns="91425" bIns="45700" anchor="ctr" anchorCtr="0">
            <a:normAutofit/>
          </a:bodyPr>
          <a:lstStyle>
            <a:lvl1pPr marL="457200" lvl="0" indent="-412750" algn="l">
              <a:spcBef>
                <a:spcPts val="400"/>
              </a:spcBef>
              <a:spcAft>
                <a:spcPts val="0"/>
              </a:spcAft>
              <a:buSzPts val="2900"/>
              <a:buChar char="•"/>
              <a:defRPr sz="2000"/>
            </a:lvl1pPr>
            <a:lvl2pPr marL="914400" lvl="1" indent="-394335" algn="l">
              <a:spcBef>
                <a:spcPts val="600"/>
              </a:spcBef>
              <a:spcAft>
                <a:spcPts val="0"/>
              </a:spcAft>
              <a:buSzPts val="2610"/>
              <a:buChar char="•"/>
              <a:defRPr sz="1800"/>
            </a:lvl2pPr>
            <a:lvl3pPr marL="1371600" lvl="2" indent="-375919" algn="l">
              <a:spcBef>
                <a:spcPts val="600"/>
              </a:spcBef>
              <a:spcAft>
                <a:spcPts val="0"/>
              </a:spcAft>
              <a:buSzPts val="2320"/>
              <a:buChar char="•"/>
              <a:defRPr sz="1600"/>
            </a:lvl3pPr>
            <a:lvl4pPr marL="1828800" lvl="3" indent="-357505" algn="l">
              <a:spcBef>
                <a:spcPts val="600"/>
              </a:spcBef>
              <a:spcAft>
                <a:spcPts val="0"/>
              </a:spcAft>
              <a:buSzPts val="2030"/>
              <a:buChar char="•"/>
              <a:defRPr sz="1400"/>
            </a:lvl4pPr>
            <a:lvl5pPr marL="2286000" lvl="4" indent="-357504" algn="l">
              <a:spcBef>
                <a:spcPts val="600"/>
              </a:spcBef>
              <a:spcAft>
                <a:spcPts val="0"/>
              </a:spcAft>
              <a:buSzPts val="2030"/>
              <a:buChar char="•"/>
              <a:defRPr sz="1400"/>
            </a:lvl5pPr>
            <a:lvl6pPr marL="2743200" lvl="5" indent="-357504" algn="l">
              <a:spcBef>
                <a:spcPts val="600"/>
              </a:spcBef>
              <a:spcAft>
                <a:spcPts val="0"/>
              </a:spcAft>
              <a:buSzPts val="2030"/>
              <a:buChar char="•"/>
              <a:defRPr sz="1400"/>
            </a:lvl6pPr>
            <a:lvl7pPr marL="3200400" lvl="6" indent="-357504" algn="l">
              <a:spcBef>
                <a:spcPts val="600"/>
              </a:spcBef>
              <a:spcAft>
                <a:spcPts val="0"/>
              </a:spcAft>
              <a:buSzPts val="2030"/>
              <a:buChar char="•"/>
              <a:defRPr sz="1400"/>
            </a:lvl7pPr>
            <a:lvl8pPr marL="3657600" lvl="7" indent="-357504" algn="l">
              <a:spcBef>
                <a:spcPts val="600"/>
              </a:spcBef>
              <a:spcAft>
                <a:spcPts val="0"/>
              </a:spcAft>
              <a:buSzPts val="2030"/>
              <a:buChar char="•"/>
              <a:defRPr sz="1400"/>
            </a:lvl8pPr>
            <a:lvl9pPr marL="4114800" lvl="8" indent="-357504" algn="l">
              <a:spcBef>
                <a:spcPts val="600"/>
              </a:spcBef>
              <a:spcAft>
                <a:spcPts val="600"/>
              </a:spcAft>
              <a:buSzPts val="2030"/>
              <a:buChar char="•"/>
              <a:defRPr sz="1400"/>
            </a:lvl9pPr>
          </a:lstStyle>
          <a:p>
            <a:endParaRPr/>
          </a:p>
        </p:txBody>
      </p:sp>
      <p:sp>
        <p:nvSpPr>
          <p:cNvPr id="71" name="Google Shape;71;p15"/>
          <p:cNvSpPr txBox="1">
            <a:spLocks noGrp="1"/>
          </p:cNvSpPr>
          <p:nvPr>
            <p:ph type="body" idx="2"/>
          </p:nvPr>
        </p:nvSpPr>
        <p:spPr>
          <a:xfrm>
            <a:off x="1484312" y="2971800"/>
            <a:ext cx="3549121"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20"/>
              </a:spcBef>
              <a:spcAft>
                <a:spcPts val="0"/>
              </a:spcAft>
              <a:buSzPts val="2320"/>
              <a:buNone/>
              <a:defRPr sz="16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72" name="Google Shape;72;p15"/>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5"/>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1482724" y="1752599"/>
            <a:ext cx="5426158"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800"/>
              <a:buFont typeface="Corbel"/>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a:spLocks noGrp="1"/>
          </p:cNvSpPr>
          <p:nvPr>
            <p:ph type="pic" idx="2"/>
          </p:nvPr>
        </p:nvSpPr>
        <p:spPr>
          <a:xfrm>
            <a:off x="7594682" y="914400"/>
            <a:ext cx="3280974" cy="4572000"/>
          </a:xfrm>
          <a:prstGeom prst="roundRect">
            <a:avLst>
              <a:gd name="adj" fmla="val 4280"/>
            </a:avLst>
          </a:prstGeom>
          <a:noFill/>
          <a:ln w="38100" cap="flat" cmpd="sng">
            <a:solidFill>
              <a:schemeClr val="lt2"/>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1pPr>
            <a:lvl2pPr marR="0" lvl="1"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2pPr>
            <a:lvl3pPr marR="0" lvl="2"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3pPr>
            <a:lvl4pPr marR="0" lvl="3"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4pPr>
            <a:lvl5pPr marR="0" lvl="4"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5pPr>
            <a:lvl6pPr marR="0" lvl="5"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6pPr>
            <a:lvl7pPr marR="0" lvl="6"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7pPr>
            <a:lvl8pPr marR="0" lvl="7"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8pPr>
            <a:lvl9pPr marR="0" lvl="8" algn="l" rtl="0">
              <a:spcBef>
                <a:spcPts val="600"/>
              </a:spcBef>
              <a:spcAft>
                <a:spcPts val="600"/>
              </a:spcAft>
              <a:buClr>
                <a:srgbClr val="1186C3"/>
              </a:buClr>
              <a:buSzPts val="2320"/>
              <a:buFont typeface="Arial"/>
              <a:buNone/>
              <a:defRPr sz="1600" b="0" i="0" u="none" strike="noStrike" cap="none">
                <a:solidFill>
                  <a:schemeClr val="dk1"/>
                </a:solidFill>
                <a:latin typeface="Corbel"/>
                <a:ea typeface="Corbel"/>
                <a:cs typeface="Corbel"/>
                <a:sym typeface="Corbel"/>
              </a:defRPr>
            </a:lvl9pPr>
          </a:lstStyle>
          <a:p>
            <a:endParaRPr/>
          </a:p>
        </p:txBody>
      </p:sp>
      <p:sp>
        <p:nvSpPr>
          <p:cNvPr id="78" name="Google Shape;78;p16"/>
          <p:cNvSpPr txBox="1">
            <a:spLocks noGrp="1"/>
          </p:cNvSpPr>
          <p:nvPr>
            <p:ph type="body" idx="1"/>
          </p:nvPr>
        </p:nvSpPr>
        <p:spPr>
          <a:xfrm>
            <a:off x="1482724" y="3124199"/>
            <a:ext cx="5426158"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60"/>
              </a:spcBef>
              <a:spcAft>
                <a:spcPts val="0"/>
              </a:spcAft>
              <a:buSzPts val="2610"/>
              <a:buNone/>
              <a:defRPr sz="18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79" name="Google Shape;79;p16"/>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6"/>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6"/>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7"/>
          <p:cNvGrpSpPr/>
          <p:nvPr/>
        </p:nvGrpSpPr>
        <p:grpSpPr>
          <a:xfrm>
            <a:off x="150812" y="0"/>
            <a:ext cx="2436813" cy="6858001"/>
            <a:chOff x="1320800" y="0"/>
            <a:chExt cx="2436813" cy="6858001"/>
          </a:xfrm>
        </p:grpSpPr>
        <p:sp>
          <p:nvSpPr>
            <p:cNvPr id="7" name="Google Shape;7;p7"/>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sp>
        <p:sp>
          <p:nvSpPr>
            <p:cNvPr id="8" name="Google Shape;8;p7"/>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sp>
        <p:sp>
          <p:nvSpPr>
            <p:cNvPr id="9" name="Google Shape;9;p7"/>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sp>
        <p:sp>
          <p:nvSpPr>
            <p:cNvPr id="10" name="Google Shape;10;p7"/>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0B5982"/>
            </a:solidFill>
            <a:ln>
              <a:noFill/>
            </a:ln>
          </p:spPr>
        </p:sp>
        <p:sp>
          <p:nvSpPr>
            <p:cNvPr id="11" name="Google Shape;11;p7"/>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1186C3"/>
            </a:solidFill>
            <a:ln>
              <a:noFill/>
            </a:ln>
          </p:spPr>
        </p:sp>
        <p:sp>
          <p:nvSpPr>
            <p:cNvPr id="12" name="Google Shape;12;p7"/>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13" name="Google Shape;13;p7"/>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 name="Google Shape;14;p7"/>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lvl1pPr marL="457200" marR="0" lvl="0" indent="-449580" algn="l" rtl="0">
              <a:spcBef>
                <a:spcPts val="480"/>
              </a:spcBef>
              <a:spcAft>
                <a:spcPts val="0"/>
              </a:spcAft>
              <a:buClr>
                <a:srgbClr val="1186C3"/>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1186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5" name="Google Shape;15;p7"/>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7"/>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7" name="Google Shape;17;p7"/>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Corbel"/>
                <a:ea typeface="Corbel"/>
                <a:cs typeface="Corbel"/>
                <a:sym typeface="Corbel"/>
              </a:defRPr>
            </a:lvl1pPr>
            <a:lvl2pPr marL="0" marR="0" lvl="1" indent="0" algn="r" rtl="0">
              <a:spcBef>
                <a:spcPts val="0"/>
              </a:spcBef>
              <a:buNone/>
              <a:defRPr sz="1000" b="0" i="0" u="none" strike="noStrike" cap="none">
                <a:solidFill>
                  <a:schemeClr val="dk1"/>
                </a:solidFill>
                <a:latin typeface="Corbel"/>
                <a:ea typeface="Corbel"/>
                <a:cs typeface="Corbel"/>
                <a:sym typeface="Corbel"/>
              </a:defRPr>
            </a:lvl2pPr>
            <a:lvl3pPr marL="0" marR="0" lvl="2" indent="0" algn="r" rtl="0">
              <a:spcBef>
                <a:spcPts val="0"/>
              </a:spcBef>
              <a:buNone/>
              <a:defRPr sz="1000" b="0" i="0" u="none" strike="noStrike" cap="none">
                <a:solidFill>
                  <a:schemeClr val="dk1"/>
                </a:solidFill>
                <a:latin typeface="Corbel"/>
                <a:ea typeface="Corbel"/>
                <a:cs typeface="Corbel"/>
                <a:sym typeface="Corbel"/>
              </a:defRPr>
            </a:lvl3pPr>
            <a:lvl4pPr marL="0" marR="0" lvl="3" indent="0" algn="r" rtl="0">
              <a:spcBef>
                <a:spcPts val="0"/>
              </a:spcBef>
              <a:buNone/>
              <a:defRPr sz="1000" b="0" i="0" u="none" strike="noStrike" cap="none">
                <a:solidFill>
                  <a:schemeClr val="dk1"/>
                </a:solidFill>
                <a:latin typeface="Corbel"/>
                <a:ea typeface="Corbel"/>
                <a:cs typeface="Corbel"/>
                <a:sym typeface="Corbel"/>
              </a:defRPr>
            </a:lvl4pPr>
            <a:lvl5pPr marL="0" marR="0" lvl="4" indent="0" algn="r" rtl="0">
              <a:spcBef>
                <a:spcPts val="0"/>
              </a:spcBef>
              <a:buNone/>
              <a:defRPr sz="1000" b="0" i="0" u="none" strike="noStrike" cap="none">
                <a:solidFill>
                  <a:schemeClr val="dk1"/>
                </a:solidFill>
                <a:latin typeface="Corbel"/>
                <a:ea typeface="Corbel"/>
                <a:cs typeface="Corbel"/>
                <a:sym typeface="Corbel"/>
              </a:defRPr>
            </a:lvl5pPr>
            <a:lvl6pPr marL="0" marR="0" lvl="5" indent="0" algn="r" rtl="0">
              <a:spcBef>
                <a:spcPts val="0"/>
              </a:spcBef>
              <a:buNone/>
              <a:defRPr sz="1000" b="0" i="0" u="none" strike="noStrike" cap="none">
                <a:solidFill>
                  <a:schemeClr val="dk1"/>
                </a:solidFill>
                <a:latin typeface="Corbel"/>
                <a:ea typeface="Corbel"/>
                <a:cs typeface="Corbel"/>
                <a:sym typeface="Corbel"/>
              </a:defRPr>
            </a:lvl6pPr>
            <a:lvl7pPr marL="0" marR="0" lvl="6" indent="0" algn="r" rtl="0">
              <a:spcBef>
                <a:spcPts val="0"/>
              </a:spcBef>
              <a:buNone/>
              <a:defRPr sz="1000" b="0" i="0" u="none" strike="noStrike" cap="none">
                <a:solidFill>
                  <a:schemeClr val="dk1"/>
                </a:solidFill>
                <a:latin typeface="Corbel"/>
                <a:ea typeface="Corbel"/>
                <a:cs typeface="Corbel"/>
                <a:sym typeface="Corbel"/>
              </a:defRPr>
            </a:lvl7pPr>
            <a:lvl8pPr marL="0" marR="0" lvl="7" indent="0" algn="r" rtl="0">
              <a:spcBef>
                <a:spcPts val="0"/>
              </a:spcBef>
              <a:buNone/>
              <a:defRPr sz="1000" b="0" i="0" u="none" strike="noStrike" cap="none">
                <a:solidFill>
                  <a:schemeClr val="dk1"/>
                </a:solidFill>
                <a:latin typeface="Corbel"/>
                <a:ea typeface="Corbel"/>
                <a:cs typeface="Corbel"/>
                <a:sym typeface="Corbel"/>
              </a:defRPr>
            </a:lvl8pPr>
            <a:lvl9pPr marL="0" marR="0" lvl="8" indent="0" algn="r" rtl="0">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tcropper.com/cropped/uc5d41db32513ba"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mike.mcgurk@lsr7.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hKBOZVWYfzQ"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ytcropper.com/cropped/uc5d41d8f308a61"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ytcropper.com/cropped/uc5d41da681fc06"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
          <p:cNvSpPr txBox="1">
            <a:spLocks noGrp="1"/>
          </p:cNvSpPr>
          <p:nvPr>
            <p:ph type="ctrTitle"/>
          </p:nvPr>
        </p:nvSpPr>
        <p:spPr>
          <a:xfrm>
            <a:off x="2928401" y="1159100"/>
            <a:ext cx="8574622" cy="239547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6000"/>
              <a:buFont typeface="Corbel"/>
              <a:buNone/>
            </a:pPr>
            <a:r>
              <a:rPr lang="en-US"/>
              <a:t>CRUCIAL</a:t>
            </a:r>
            <a:br>
              <a:rPr lang="en-US"/>
            </a:br>
            <a:r>
              <a:rPr lang="en-US"/>
              <a:t>CONVERSATIONS</a:t>
            </a:r>
            <a:endParaRPr/>
          </a:p>
        </p:txBody>
      </p:sp>
      <p:sp>
        <p:nvSpPr>
          <p:cNvPr id="143" name="Google Shape;143;p1"/>
          <p:cNvSpPr txBox="1">
            <a:spLocks noGrp="1"/>
          </p:cNvSpPr>
          <p:nvPr>
            <p:ph type="subTitle" idx="1"/>
          </p:nvPr>
        </p:nvSpPr>
        <p:spPr>
          <a:xfrm>
            <a:off x="4515377" y="3996267"/>
            <a:ext cx="6987645" cy="138853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4060"/>
              <a:buNone/>
            </a:pPr>
            <a:r>
              <a:rPr lang="en-US" sz="2800" b="1"/>
              <a:t>Summer Athletic Directors Conference</a:t>
            </a:r>
            <a:endParaRPr/>
          </a:p>
          <a:p>
            <a:pPr marL="0" lvl="0" indent="0" algn="ctr" rtl="0">
              <a:spcBef>
                <a:spcPts val="1160"/>
              </a:spcBef>
              <a:spcAft>
                <a:spcPts val="0"/>
              </a:spcAft>
              <a:buSzPts val="4060"/>
              <a:buNone/>
            </a:pPr>
            <a:r>
              <a:rPr lang="en-US" sz="2800" b="1"/>
              <a:t>August 5, 2019</a:t>
            </a:r>
            <a:endParaRPr sz="28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5e1a05e57d_0_10"/>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Crucial Conversations</a:t>
            </a:r>
            <a:endParaRPr/>
          </a:p>
        </p:txBody>
      </p:sp>
      <p:sp>
        <p:nvSpPr>
          <p:cNvPr id="198" name="Google Shape;198;g5e1a05e57d_0_10"/>
          <p:cNvSpPr txBox="1">
            <a:spLocks noGrp="1"/>
          </p:cNvSpPr>
          <p:nvPr>
            <p:ph type="body" idx="1"/>
          </p:nvPr>
        </p:nvSpPr>
        <p:spPr>
          <a:xfrm>
            <a:off x="1484300" y="2667000"/>
            <a:ext cx="10018800" cy="3690900"/>
          </a:xfrm>
          <a:prstGeom prst="rect">
            <a:avLst/>
          </a:prstGeom>
        </p:spPr>
        <p:txBody>
          <a:bodyPr spcFirstLastPara="1" wrap="square" lIns="91425" tIns="45700" rIns="91425" bIns="45700" anchor="ctr" anchorCtr="0">
            <a:noAutofit/>
          </a:bodyPr>
          <a:lstStyle/>
          <a:p>
            <a:pPr marL="5486400" lvl="0" indent="457200" algn="l" rtl="0">
              <a:spcBef>
                <a:spcPts val="360"/>
              </a:spcBef>
              <a:spcAft>
                <a:spcPts val="0"/>
              </a:spcAft>
              <a:buNone/>
            </a:pPr>
            <a:r>
              <a:rPr lang="en-US" sz="4800" b="1" i="1"/>
              <a:t>Make it Safe</a:t>
            </a:r>
            <a:endParaRPr sz="4800" b="1" i="1"/>
          </a:p>
          <a:p>
            <a:pPr marL="5486400" lvl="0" indent="457200" algn="l" rtl="0">
              <a:spcBef>
                <a:spcPts val="600"/>
              </a:spcBef>
              <a:spcAft>
                <a:spcPts val="0"/>
              </a:spcAft>
              <a:buNone/>
            </a:pPr>
            <a:endParaRPr sz="4800" b="1" i="1"/>
          </a:p>
          <a:p>
            <a:pPr marL="1714500" lvl="0" indent="457200" algn="l" rtl="0">
              <a:spcBef>
                <a:spcPts val="600"/>
              </a:spcBef>
              <a:spcAft>
                <a:spcPts val="0"/>
              </a:spcAft>
              <a:buNone/>
            </a:pPr>
            <a:endParaRPr sz="4800" b="1" i="1"/>
          </a:p>
          <a:p>
            <a:pPr marL="1085850" lvl="0" indent="457200" algn="l" rtl="0">
              <a:spcBef>
                <a:spcPts val="600"/>
              </a:spcBef>
              <a:spcAft>
                <a:spcPts val="600"/>
              </a:spcAft>
              <a:buNone/>
            </a:pPr>
            <a:r>
              <a:rPr lang="en-US" u="sng">
                <a:solidFill>
                  <a:schemeClr val="hlink"/>
                </a:solidFill>
                <a:hlinkClick r:id="rId3"/>
              </a:rPr>
              <a:t>https://ytcropper.com/cropped/uc5d41db32513ba</a:t>
            </a:r>
            <a:endParaRPr/>
          </a:p>
        </p:txBody>
      </p:sp>
      <p:pic>
        <p:nvPicPr>
          <p:cNvPr id="199" name="Google Shape;199;g5e1a05e57d_0_10"/>
          <p:cNvPicPr preferRelativeResize="0"/>
          <p:nvPr/>
        </p:nvPicPr>
        <p:blipFill rotWithShape="1">
          <a:blip r:embed="rId4">
            <a:alphaModFix/>
          </a:blip>
          <a:srcRect b="6994"/>
          <a:stretch/>
        </p:blipFill>
        <p:spPr>
          <a:xfrm>
            <a:off x="1580875" y="1945963"/>
            <a:ext cx="4825325" cy="3223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5ee7d69922_0_7"/>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Crucial Conversations</a:t>
            </a:r>
            <a:endParaRPr/>
          </a:p>
          <a:p>
            <a:pPr marL="0" lvl="0" indent="0" algn="ctr" rtl="0">
              <a:spcBef>
                <a:spcPts val="0"/>
              </a:spcBef>
              <a:spcAft>
                <a:spcPts val="0"/>
              </a:spcAft>
              <a:buClr>
                <a:schemeClr val="dk1"/>
              </a:buClr>
              <a:buSzPts val="4000"/>
              <a:buFont typeface="Corbel"/>
              <a:buNone/>
            </a:pPr>
            <a:endParaRPr/>
          </a:p>
        </p:txBody>
      </p:sp>
      <p:sp>
        <p:nvSpPr>
          <p:cNvPr id="205" name="Google Shape;205;g5ee7d69922_0_7"/>
          <p:cNvSpPr txBox="1">
            <a:spLocks noGrp="1"/>
          </p:cNvSpPr>
          <p:nvPr>
            <p:ph type="body" idx="1"/>
          </p:nvPr>
        </p:nvSpPr>
        <p:spPr>
          <a:xfrm>
            <a:off x="1484300" y="2159700"/>
            <a:ext cx="10018800" cy="3631500"/>
          </a:xfrm>
          <a:prstGeom prst="rect">
            <a:avLst/>
          </a:prstGeom>
        </p:spPr>
        <p:txBody>
          <a:bodyPr spcFirstLastPara="1" wrap="square" lIns="91425" tIns="45700" rIns="91425" bIns="45700" anchor="ctr" anchorCtr="0">
            <a:noAutofit/>
          </a:bodyPr>
          <a:lstStyle/>
          <a:p>
            <a:pPr marL="0" lvl="0" indent="0" algn="ctr" rtl="0">
              <a:lnSpc>
                <a:spcPct val="115000"/>
              </a:lnSpc>
              <a:spcBef>
                <a:spcPts val="700"/>
              </a:spcBef>
              <a:spcAft>
                <a:spcPts val="0"/>
              </a:spcAft>
              <a:buClr>
                <a:schemeClr val="dk1"/>
              </a:buClr>
              <a:buSzPts val="1100"/>
              <a:buFont typeface="Arial"/>
              <a:buNone/>
            </a:pPr>
            <a:r>
              <a:rPr lang="en-US" sz="3000" b="1" i="1"/>
              <a:t>How To Have A Crucial Conversation</a:t>
            </a:r>
            <a:endParaRPr sz="3000" b="1" i="1"/>
          </a:p>
          <a:p>
            <a:pPr marL="0" lvl="0" indent="0" algn="l" rtl="0">
              <a:lnSpc>
                <a:spcPct val="115000"/>
              </a:lnSpc>
              <a:spcBef>
                <a:spcPts val="700"/>
              </a:spcBef>
              <a:spcAft>
                <a:spcPts val="0"/>
              </a:spcAft>
              <a:buClr>
                <a:schemeClr val="dk1"/>
              </a:buClr>
              <a:buSzPts val="1100"/>
              <a:buFont typeface="Arial"/>
              <a:buNone/>
            </a:pPr>
            <a:r>
              <a:rPr lang="en-US" sz="3000" b="1" i="1">
                <a:solidFill>
                  <a:srgbClr val="FF0000"/>
                </a:solidFill>
              </a:rPr>
              <a:t>     S</a:t>
            </a:r>
            <a:r>
              <a:rPr lang="en-US" sz="3000" b="1" i="1"/>
              <a:t>hare your facts</a:t>
            </a:r>
            <a:endParaRPr sz="3000" b="1" i="1"/>
          </a:p>
          <a:p>
            <a:pPr marL="0" lvl="0" indent="0" algn="l" rtl="0">
              <a:lnSpc>
                <a:spcPct val="115000"/>
              </a:lnSpc>
              <a:spcBef>
                <a:spcPts val="700"/>
              </a:spcBef>
              <a:spcAft>
                <a:spcPts val="0"/>
              </a:spcAft>
              <a:buClr>
                <a:schemeClr val="dk1"/>
              </a:buClr>
              <a:buSzPts val="1100"/>
              <a:buFont typeface="Arial"/>
              <a:buNone/>
            </a:pPr>
            <a:r>
              <a:rPr lang="en-US" sz="3000" b="1" i="1">
                <a:solidFill>
                  <a:srgbClr val="FF0000"/>
                </a:solidFill>
              </a:rPr>
              <a:t>     T</a:t>
            </a:r>
            <a:r>
              <a:rPr lang="en-US" sz="3000" b="1" i="1"/>
              <a:t>ell your story</a:t>
            </a:r>
            <a:endParaRPr sz="3000" b="1" i="1"/>
          </a:p>
          <a:p>
            <a:pPr marL="0" lvl="0" indent="0" algn="l" rtl="0">
              <a:lnSpc>
                <a:spcPct val="115000"/>
              </a:lnSpc>
              <a:spcBef>
                <a:spcPts val="700"/>
              </a:spcBef>
              <a:spcAft>
                <a:spcPts val="0"/>
              </a:spcAft>
              <a:buClr>
                <a:schemeClr val="dk1"/>
              </a:buClr>
              <a:buSzPts val="1100"/>
              <a:buFont typeface="Arial"/>
              <a:buNone/>
            </a:pPr>
            <a:r>
              <a:rPr lang="en-US" sz="3000" b="1" i="1">
                <a:solidFill>
                  <a:srgbClr val="FF0000"/>
                </a:solidFill>
              </a:rPr>
              <a:t>     A</a:t>
            </a:r>
            <a:r>
              <a:rPr lang="en-US" sz="3000" b="1" i="1"/>
              <a:t>sk for others’ paths</a:t>
            </a:r>
            <a:endParaRPr sz="3000" b="1" i="1"/>
          </a:p>
          <a:p>
            <a:pPr marL="0" lvl="0" indent="0" algn="l" rtl="0">
              <a:lnSpc>
                <a:spcPct val="115000"/>
              </a:lnSpc>
              <a:spcBef>
                <a:spcPts val="700"/>
              </a:spcBef>
              <a:spcAft>
                <a:spcPts val="0"/>
              </a:spcAft>
              <a:buClr>
                <a:schemeClr val="dk1"/>
              </a:buClr>
              <a:buSzPts val="1100"/>
              <a:buFont typeface="Arial"/>
              <a:buNone/>
            </a:pPr>
            <a:r>
              <a:rPr lang="en-US" sz="3000" b="1" i="1">
                <a:solidFill>
                  <a:srgbClr val="FF0000"/>
                </a:solidFill>
              </a:rPr>
              <a:t>     T</a:t>
            </a:r>
            <a:r>
              <a:rPr lang="en-US" sz="3000" b="1" i="1"/>
              <a:t>alk tentatively</a:t>
            </a:r>
            <a:endParaRPr sz="3000" b="1" i="1"/>
          </a:p>
          <a:p>
            <a:pPr marL="0" lvl="0" indent="0" algn="l" rtl="0">
              <a:lnSpc>
                <a:spcPct val="115000"/>
              </a:lnSpc>
              <a:spcBef>
                <a:spcPts val="700"/>
              </a:spcBef>
              <a:spcAft>
                <a:spcPts val="0"/>
              </a:spcAft>
              <a:buClr>
                <a:schemeClr val="dk1"/>
              </a:buClr>
              <a:buSzPts val="1100"/>
              <a:buFont typeface="Arial"/>
              <a:buNone/>
            </a:pPr>
            <a:r>
              <a:rPr lang="en-US" sz="3000" b="1" i="1">
                <a:solidFill>
                  <a:srgbClr val="FF0000"/>
                </a:solidFill>
              </a:rPr>
              <a:t>    E</a:t>
            </a:r>
            <a:r>
              <a:rPr lang="en-US" sz="3000" b="1" i="1"/>
              <a:t>ncourage testing</a:t>
            </a:r>
            <a:endParaRPr sz="3000" b="1" i="1"/>
          </a:p>
          <a:p>
            <a:pPr marL="0" lvl="0" indent="0" algn="l" rtl="0">
              <a:spcBef>
                <a:spcPts val="600"/>
              </a:spcBef>
              <a:spcAft>
                <a:spcPts val="600"/>
              </a:spcAft>
              <a:buNone/>
            </a:pPr>
            <a:endParaRPr/>
          </a:p>
        </p:txBody>
      </p:sp>
      <p:pic>
        <p:nvPicPr>
          <p:cNvPr id="206" name="Google Shape;206;g5ee7d69922_0_7"/>
          <p:cNvPicPr preferRelativeResize="0"/>
          <p:nvPr/>
        </p:nvPicPr>
        <p:blipFill>
          <a:blip r:embed="rId3">
            <a:alphaModFix/>
          </a:blip>
          <a:stretch>
            <a:fillRect/>
          </a:stretch>
        </p:blipFill>
        <p:spPr>
          <a:xfrm>
            <a:off x="7863538" y="2561013"/>
            <a:ext cx="3095625" cy="3895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5e140e081c_0_5"/>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Crucial Conversations</a:t>
            </a:r>
            <a:endParaRPr/>
          </a:p>
        </p:txBody>
      </p:sp>
      <p:sp>
        <p:nvSpPr>
          <p:cNvPr id="212" name="Google Shape;212;g5e140e081c_0_5"/>
          <p:cNvSpPr txBox="1">
            <a:spLocks noGrp="1"/>
          </p:cNvSpPr>
          <p:nvPr>
            <p:ph type="body" idx="1"/>
          </p:nvPr>
        </p:nvSpPr>
        <p:spPr>
          <a:xfrm>
            <a:off x="1484310" y="2666999"/>
            <a:ext cx="10018800" cy="3124200"/>
          </a:xfrm>
          <a:prstGeom prst="rect">
            <a:avLst/>
          </a:prstGeom>
        </p:spPr>
        <p:txBody>
          <a:bodyPr spcFirstLastPara="1" wrap="square" lIns="91425" tIns="45700" rIns="91425" bIns="45700" anchor="ctr" anchorCtr="0">
            <a:noAutofit/>
          </a:bodyPr>
          <a:lstStyle/>
          <a:p>
            <a:pPr marL="0" lvl="0" indent="0" algn="l" rtl="0">
              <a:spcBef>
                <a:spcPts val="360"/>
              </a:spcBef>
              <a:spcAft>
                <a:spcPts val="600"/>
              </a:spcAft>
              <a:buNone/>
            </a:pPr>
            <a:r>
              <a:rPr lang="en-US" sz="3600" b="1" i="1"/>
              <a:t>Share Your Facts</a:t>
            </a:r>
            <a:endParaRPr sz="3600" b="1" i="1"/>
          </a:p>
        </p:txBody>
      </p:sp>
      <p:pic>
        <p:nvPicPr>
          <p:cNvPr id="213" name="Google Shape;213;g5e140e081c_0_5"/>
          <p:cNvPicPr preferRelativeResize="0"/>
          <p:nvPr/>
        </p:nvPicPr>
        <p:blipFill>
          <a:blip r:embed="rId3">
            <a:alphaModFix/>
          </a:blip>
          <a:stretch>
            <a:fillRect/>
          </a:stretch>
        </p:blipFill>
        <p:spPr>
          <a:xfrm>
            <a:off x="5706975" y="2822775"/>
            <a:ext cx="4686289" cy="31242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5e140e081c_0_10"/>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Crucial Conversations</a:t>
            </a:r>
            <a:endParaRPr/>
          </a:p>
        </p:txBody>
      </p:sp>
      <p:sp>
        <p:nvSpPr>
          <p:cNvPr id="219" name="Google Shape;219;g5e140e081c_0_10"/>
          <p:cNvSpPr txBox="1">
            <a:spLocks noGrp="1"/>
          </p:cNvSpPr>
          <p:nvPr>
            <p:ph type="body" idx="1"/>
          </p:nvPr>
        </p:nvSpPr>
        <p:spPr>
          <a:xfrm>
            <a:off x="726510" y="2723824"/>
            <a:ext cx="10018800" cy="3124200"/>
          </a:xfrm>
          <a:prstGeom prst="rect">
            <a:avLst/>
          </a:prstGeom>
        </p:spPr>
        <p:txBody>
          <a:bodyPr spcFirstLastPara="1" wrap="square" lIns="91425" tIns="45700" rIns="91425" bIns="45700" anchor="ctr" anchorCtr="0">
            <a:noAutofit/>
          </a:bodyPr>
          <a:lstStyle/>
          <a:p>
            <a:pPr marL="0" lvl="0" indent="0" algn="l" rtl="0">
              <a:spcBef>
                <a:spcPts val="360"/>
              </a:spcBef>
              <a:spcAft>
                <a:spcPts val="600"/>
              </a:spcAft>
              <a:buNone/>
            </a:pPr>
            <a:r>
              <a:rPr lang="en-US" sz="3600" b="1" i="1"/>
              <a:t>   Tell Your Story</a:t>
            </a:r>
            <a:endParaRPr sz="3600" b="1" i="1"/>
          </a:p>
        </p:txBody>
      </p:sp>
      <p:pic>
        <p:nvPicPr>
          <p:cNvPr id="220" name="Google Shape;220;g5e140e081c_0_10"/>
          <p:cNvPicPr preferRelativeResize="0"/>
          <p:nvPr/>
        </p:nvPicPr>
        <p:blipFill>
          <a:blip r:embed="rId3">
            <a:alphaModFix/>
          </a:blip>
          <a:stretch>
            <a:fillRect/>
          </a:stretch>
        </p:blipFill>
        <p:spPr>
          <a:xfrm>
            <a:off x="5471924" y="2723827"/>
            <a:ext cx="4279300" cy="36373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5e140e081c_0_20"/>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Crucial Conversations</a:t>
            </a:r>
            <a:endParaRPr/>
          </a:p>
        </p:txBody>
      </p:sp>
      <p:sp>
        <p:nvSpPr>
          <p:cNvPr id="226" name="Google Shape;226;g5e140e081c_0_20"/>
          <p:cNvSpPr txBox="1">
            <a:spLocks noGrp="1"/>
          </p:cNvSpPr>
          <p:nvPr>
            <p:ph type="body" idx="1"/>
          </p:nvPr>
        </p:nvSpPr>
        <p:spPr>
          <a:xfrm>
            <a:off x="1484310" y="2666999"/>
            <a:ext cx="10018800" cy="3124200"/>
          </a:xfrm>
          <a:prstGeom prst="rect">
            <a:avLst/>
          </a:prstGeom>
        </p:spPr>
        <p:txBody>
          <a:bodyPr spcFirstLastPara="1" wrap="square" lIns="91425" tIns="45700" rIns="91425" bIns="45700" anchor="ctr" anchorCtr="0">
            <a:noAutofit/>
          </a:bodyPr>
          <a:lstStyle/>
          <a:p>
            <a:pPr marL="0" lvl="0" indent="0" algn="l" rtl="0">
              <a:spcBef>
                <a:spcPts val="360"/>
              </a:spcBef>
              <a:spcAft>
                <a:spcPts val="600"/>
              </a:spcAft>
              <a:buNone/>
            </a:pPr>
            <a:r>
              <a:rPr lang="en-US" sz="3600" b="1" i="1"/>
              <a:t>Ask For Others’ Path</a:t>
            </a:r>
            <a:endParaRPr sz="3600" b="1" i="1"/>
          </a:p>
        </p:txBody>
      </p:sp>
      <p:pic>
        <p:nvPicPr>
          <p:cNvPr id="227" name="Google Shape;227;g5e140e081c_0_20"/>
          <p:cNvPicPr preferRelativeResize="0"/>
          <p:nvPr/>
        </p:nvPicPr>
        <p:blipFill>
          <a:blip r:embed="rId3">
            <a:alphaModFix/>
          </a:blip>
          <a:stretch>
            <a:fillRect/>
          </a:stretch>
        </p:blipFill>
        <p:spPr>
          <a:xfrm>
            <a:off x="5852175" y="2303275"/>
            <a:ext cx="5024225" cy="3035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5e140e081c_0_25"/>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Crucial Conversations</a:t>
            </a:r>
            <a:endParaRPr/>
          </a:p>
        </p:txBody>
      </p:sp>
      <p:sp>
        <p:nvSpPr>
          <p:cNvPr id="233" name="Google Shape;233;g5e140e081c_0_25"/>
          <p:cNvSpPr txBox="1">
            <a:spLocks noGrp="1"/>
          </p:cNvSpPr>
          <p:nvPr>
            <p:ph type="body" idx="1"/>
          </p:nvPr>
        </p:nvSpPr>
        <p:spPr>
          <a:xfrm>
            <a:off x="2173200" y="2871600"/>
            <a:ext cx="10018800" cy="3090000"/>
          </a:xfrm>
          <a:prstGeom prst="rect">
            <a:avLst/>
          </a:prstGeom>
        </p:spPr>
        <p:txBody>
          <a:bodyPr spcFirstLastPara="1" wrap="square" lIns="91425" tIns="45700" rIns="91425" bIns="45700" anchor="ctr" anchorCtr="0">
            <a:noAutofit/>
          </a:bodyPr>
          <a:lstStyle/>
          <a:p>
            <a:pPr marL="0" lvl="0" indent="0" algn="l" rtl="0">
              <a:spcBef>
                <a:spcPts val="360"/>
              </a:spcBef>
              <a:spcAft>
                <a:spcPts val="600"/>
              </a:spcAft>
              <a:buNone/>
            </a:pPr>
            <a:r>
              <a:rPr lang="en-US" sz="3600" b="1" i="1"/>
              <a:t>Talk Tentatively</a:t>
            </a:r>
            <a:endParaRPr sz="3600" b="1" i="1"/>
          </a:p>
        </p:txBody>
      </p:sp>
      <p:pic>
        <p:nvPicPr>
          <p:cNvPr id="234" name="Google Shape;234;g5e140e081c_0_25"/>
          <p:cNvPicPr preferRelativeResize="0"/>
          <p:nvPr/>
        </p:nvPicPr>
        <p:blipFill>
          <a:blip r:embed="rId3">
            <a:alphaModFix/>
          </a:blip>
          <a:stretch>
            <a:fillRect/>
          </a:stretch>
        </p:blipFill>
        <p:spPr>
          <a:xfrm>
            <a:off x="5865729" y="2438400"/>
            <a:ext cx="4827998" cy="3485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5e140e081c_0_30"/>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Crucial Conversations</a:t>
            </a:r>
            <a:endParaRPr/>
          </a:p>
        </p:txBody>
      </p:sp>
      <p:sp>
        <p:nvSpPr>
          <p:cNvPr id="240" name="Google Shape;240;g5e140e081c_0_30"/>
          <p:cNvSpPr txBox="1">
            <a:spLocks noGrp="1"/>
          </p:cNvSpPr>
          <p:nvPr>
            <p:ph type="body" idx="1"/>
          </p:nvPr>
        </p:nvSpPr>
        <p:spPr>
          <a:xfrm>
            <a:off x="1484310" y="2666999"/>
            <a:ext cx="10018800" cy="3124200"/>
          </a:xfrm>
          <a:prstGeom prst="rect">
            <a:avLst/>
          </a:prstGeom>
        </p:spPr>
        <p:txBody>
          <a:bodyPr spcFirstLastPara="1" wrap="square" lIns="91425" tIns="45700" rIns="91425" bIns="45700" anchor="ctr" anchorCtr="0">
            <a:noAutofit/>
          </a:bodyPr>
          <a:lstStyle/>
          <a:p>
            <a:pPr marL="0" lvl="0" indent="0" algn="l" rtl="0">
              <a:spcBef>
                <a:spcPts val="360"/>
              </a:spcBef>
              <a:spcAft>
                <a:spcPts val="600"/>
              </a:spcAft>
              <a:buNone/>
            </a:pPr>
            <a:r>
              <a:rPr lang="en-US" sz="3600" b="1" i="1"/>
              <a:t>Encourage Testing</a:t>
            </a:r>
            <a:endParaRPr sz="3600" b="1" i="1"/>
          </a:p>
        </p:txBody>
      </p:sp>
      <p:pic>
        <p:nvPicPr>
          <p:cNvPr id="241" name="Google Shape;241;g5e140e081c_0_30"/>
          <p:cNvPicPr preferRelativeResize="0"/>
          <p:nvPr/>
        </p:nvPicPr>
        <p:blipFill>
          <a:blip r:embed="rId3">
            <a:alphaModFix/>
          </a:blip>
          <a:stretch>
            <a:fillRect/>
          </a:stretch>
        </p:blipFill>
        <p:spPr>
          <a:xfrm>
            <a:off x="7319574" y="1932350"/>
            <a:ext cx="2582125" cy="49256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5e1a05e57d_0_18"/>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Crucial Conversations</a:t>
            </a:r>
            <a:endParaRPr/>
          </a:p>
        </p:txBody>
      </p:sp>
      <p:sp>
        <p:nvSpPr>
          <p:cNvPr id="247" name="Google Shape;247;g5e1a05e57d_0_18"/>
          <p:cNvSpPr txBox="1">
            <a:spLocks noGrp="1"/>
          </p:cNvSpPr>
          <p:nvPr>
            <p:ph type="body" idx="1"/>
          </p:nvPr>
        </p:nvSpPr>
        <p:spPr>
          <a:xfrm>
            <a:off x="1484310" y="2666999"/>
            <a:ext cx="10018800" cy="3124200"/>
          </a:xfrm>
          <a:prstGeom prst="rect">
            <a:avLst/>
          </a:prstGeom>
        </p:spPr>
        <p:txBody>
          <a:bodyPr spcFirstLastPara="1" wrap="square" lIns="91425" tIns="45700" rIns="91425" bIns="45700" anchor="ctr" anchorCtr="0">
            <a:noAutofit/>
          </a:bodyPr>
          <a:lstStyle/>
          <a:p>
            <a:pPr marL="0" lvl="0" indent="0" algn="l" rtl="0">
              <a:spcBef>
                <a:spcPts val="360"/>
              </a:spcBef>
              <a:spcAft>
                <a:spcPts val="0"/>
              </a:spcAft>
              <a:buNone/>
            </a:pPr>
            <a:r>
              <a:rPr lang="en-US" sz="3600" b="1" i="1"/>
              <a:t>Learn to Look</a:t>
            </a:r>
            <a:endParaRPr sz="3600" b="1" i="1"/>
          </a:p>
          <a:p>
            <a:pPr marL="457200" lvl="0" indent="-419100" algn="l" rtl="0">
              <a:spcBef>
                <a:spcPts val="600"/>
              </a:spcBef>
              <a:spcAft>
                <a:spcPts val="0"/>
              </a:spcAft>
              <a:buSzPts val="3000"/>
              <a:buChar char="●"/>
            </a:pPr>
            <a:r>
              <a:rPr lang="en-US" sz="3000" b="1"/>
              <a:t>For the signs that a conversation is turning crucial</a:t>
            </a:r>
            <a:endParaRPr sz="3000" b="1"/>
          </a:p>
          <a:p>
            <a:pPr marL="457200" lvl="0" indent="-419100" algn="l" rtl="0">
              <a:spcBef>
                <a:spcPts val="0"/>
              </a:spcBef>
              <a:spcAft>
                <a:spcPts val="0"/>
              </a:spcAft>
              <a:buSzPts val="3000"/>
              <a:buChar char="●"/>
            </a:pPr>
            <a:r>
              <a:rPr lang="en-US" sz="3000" b="1"/>
              <a:t>For early warning signs of silent and violence</a:t>
            </a:r>
            <a:endParaRPr sz="30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5e247c4b6c_3_0"/>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Crucial Conversations</a:t>
            </a:r>
            <a:endParaRPr/>
          </a:p>
        </p:txBody>
      </p:sp>
      <p:sp>
        <p:nvSpPr>
          <p:cNvPr id="253" name="Google Shape;253;g5e247c4b6c_3_0"/>
          <p:cNvSpPr txBox="1">
            <a:spLocks noGrp="1"/>
          </p:cNvSpPr>
          <p:nvPr>
            <p:ph type="body" idx="1"/>
          </p:nvPr>
        </p:nvSpPr>
        <p:spPr>
          <a:xfrm>
            <a:off x="1484310" y="2666999"/>
            <a:ext cx="10018800" cy="3124200"/>
          </a:xfrm>
          <a:prstGeom prst="rect">
            <a:avLst/>
          </a:prstGeom>
        </p:spPr>
        <p:txBody>
          <a:bodyPr spcFirstLastPara="1" wrap="square" lIns="91425" tIns="45700" rIns="91425" bIns="45700" anchor="ctr" anchorCtr="0">
            <a:noAutofit/>
          </a:bodyPr>
          <a:lstStyle/>
          <a:p>
            <a:pPr marL="0" lvl="0" indent="0" algn="l" rtl="0">
              <a:spcBef>
                <a:spcPts val="360"/>
              </a:spcBef>
              <a:spcAft>
                <a:spcPts val="600"/>
              </a:spcAft>
              <a:buNone/>
            </a:pPr>
            <a:endParaRPr/>
          </a:p>
        </p:txBody>
      </p:sp>
      <p:pic>
        <p:nvPicPr>
          <p:cNvPr id="254" name="Google Shape;254;g5e247c4b6c_3_0"/>
          <p:cNvPicPr preferRelativeResize="0"/>
          <p:nvPr/>
        </p:nvPicPr>
        <p:blipFill>
          <a:blip r:embed="rId3">
            <a:alphaModFix/>
          </a:blip>
          <a:stretch>
            <a:fillRect/>
          </a:stretch>
        </p:blipFill>
        <p:spPr>
          <a:xfrm>
            <a:off x="4722347" y="1953925"/>
            <a:ext cx="3542700" cy="4733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5e1a05e57d_0_23"/>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Crucial Conversations</a:t>
            </a:r>
            <a:endParaRPr/>
          </a:p>
        </p:txBody>
      </p:sp>
      <p:sp>
        <p:nvSpPr>
          <p:cNvPr id="260" name="Google Shape;260;g5e1a05e57d_0_23"/>
          <p:cNvSpPr txBox="1">
            <a:spLocks noGrp="1"/>
          </p:cNvSpPr>
          <p:nvPr>
            <p:ph type="body" idx="1"/>
          </p:nvPr>
        </p:nvSpPr>
        <p:spPr>
          <a:xfrm>
            <a:off x="1484310" y="2666999"/>
            <a:ext cx="10018800" cy="3124200"/>
          </a:xfrm>
          <a:prstGeom prst="rect">
            <a:avLst/>
          </a:prstGeom>
        </p:spPr>
        <p:txBody>
          <a:bodyPr spcFirstLastPara="1" wrap="square" lIns="91425" tIns="45700" rIns="91425" bIns="45700" anchor="ctr" anchorCtr="0">
            <a:noAutofit/>
          </a:bodyPr>
          <a:lstStyle/>
          <a:p>
            <a:pPr marL="0" lvl="0" indent="0" algn="ctr" rtl="0">
              <a:spcBef>
                <a:spcPts val="360"/>
              </a:spcBef>
              <a:spcAft>
                <a:spcPts val="0"/>
              </a:spcAft>
              <a:buNone/>
            </a:pPr>
            <a:r>
              <a:rPr lang="en-US" sz="3000" b="1" i="1"/>
              <a:t>When Silent or Violent Occurs Explore Other’s Path</a:t>
            </a:r>
            <a:endParaRPr sz="3000" b="1" i="1"/>
          </a:p>
          <a:p>
            <a:pPr marL="457200" lvl="0" indent="-394335" algn="l" rtl="0">
              <a:spcBef>
                <a:spcPts val="600"/>
              </a:spcBef>
              <a:spcAft>
                <a:spcPts val="0"/>
              </a:spcAft>
              <a:buSzPts val="2610"/>
              <a:buChar char="●"/>
            </a:pPr>
            <a:r>
              <a:rPr lang="en-US"/>
              <a:t>Ask: “I want to know what you think about . . .”</a:t>
            </a:r>
            <a:endParaRPr/>
          </a:p>
          <a:p>
            <a:pPr marL="457200" lvl="0" indent="-394335" algn="l" rtl="0">
              <a:spcBef>
                <a:spcPts val="0"/>
              </a:spcBef>
              <a:spcAft>
                <a:spcPts val="0"/>
              </a:spcAft>
              <a:buSzPts val="2610"/>
              <a:buChar char="●"/>
            </a:pPr>
            <a:r>
              <a:rPr lang="en-US"/>
              <a:t>Mirror: (Silence) “You seem reluctant.  Are you sure you’re OK with it?”  (Violence) “Wow, you seem really upset.  What’s up?”</a:t>
            </a:r>
            <a:endParaRPr/>
          </a:p>
          <a:p>
            <a:pPr marL="457200" lvl="0" indent="-394335" algn="l" rtl="0">
              <a:spcBef>
                <a:spcPts val="0"/>
              </a:spcBef>
              <a:spcAft>
                <a:spcPts val="0"/>
              </a:spcAft>
              <a:buSzPts val="2610"/>
              <a:buChar char="●"/>
            </a:pPr>
            <a:r>
              <a:rPr lang="en-US"/>
              <a:t>Paraphrase: “So what you are saying . . . . “</a:t>
            </a:r>
            <a:endParaRPr/>
          </a:p>
          <a:p>
            <a:pPr marL="457200" lvl="0" indent="-394335" algn="l" rtl="0">
              <a:spcBef>
                <a:spcPts val="0"/>
              </a:spcBef>
              <a:spcAft>
                <a:spcPts val="0"/>
              </a:spcAft>
              <a:buSzPts val="2610"/>
              <a:buChar char="●"/>
            </a:pPr>
            <a:r>
              <a:rPr lang="en-US"/>
              <a:t>Prime:  Do you think that . . .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
          <p:cNvSpPr txBox="1">
            <a:spLocks noGrp="1"/>
          </p:cNvSpPr>
          <p:nvPr>
            <p:ph type="title"/>
          </p:nvPr>
        </p:nvSpPr>
        <p:spPr>
          <a:xfrm>
            <a:off x="1484311" y="685800"/>
            <a:ext cx="10018713" cy="486499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Mike McGurk, CMAA</a:t>
            </a:r>
            <a:br>
              <a:rPr lang="en-US"/>
            </a:br>
            <a:r>
              <a:rPr lang="en-US"/>
              <a:t>Lee’s Summit North High School</a:t>
            </a:r>
            <a:br>
              <a:rPr lang="en-US"/>
            </a:br>
            <a:r>
              <a:rPr lang="en-US" u="sng">
                <a:solidFill>
                  <a:schemeClr val="hlink"/>
                </a:solidFill>
                <a:hlinkClick r:id="rId3"/>
              </a:rPr>
              <a:t>mike.mcgurk@lsr7.net</a:t>
            </a:r>
            <a:br>
              <a:rPr lang="en-US"/>
            </a:br>
            <a:br>
              <a:rPr lang="en-US"/>
            </a:br>
            <a:r>
              <a:rPr lang="en-US"/>
              <a:t>Rich Bechard, CMAA</a:t>
            </a:r>
            <a:br>
              <a:rPr lang="en-US"/>
            </a:br>
            <a:r>
              <a:rPr lang="en-US"/>
              <a:t>Lee’s Summit School District</a:t>
            </a:r>
            <a:br>
              <a:rPr lang="en-US"/>
            </a:br>
            <a:r>
              <a:rPr lang="en-US" u="sng">
                <a:solidFill>
                  <a:srgbClr val="0070C0"/>
                </a:solidFill>
              </a:rPr>
              <a:t>rich.bechard@lsr7.net</a:t>
            </a:r>
            <a:endParaRPr u="sng">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5e1a05e57d_0_28"/>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Crucial Conversations</a:t>
            </a:r>
            <a:endParaRPr/>
          </a:p>
        </p:txBody>
      </p:sp>
      <p:sp>
        <p:nvSpPr>
          <p:cNvPr id="266" name="Google Shape;266;g5e1a05e57d_0_28"/>
          <p:cNvSpPr txBox="1">
            <a:spLocks noGrp="1"/>
          </p:cNvSpPr>
          <p:nvPr>
            <p:ph type="body" idx="1"/>
          </p:nvPr>
        </p:nvSpPr>
        <p:spPr>
          <a:xfrm>
            <a:off x="1484300" y="2032700"/>
            <a:ext cx="10018800" cy="2849400"/>
          </a:xfrm>
          <a:prstGeom prst="rect">
            <a:avLst/>
          </a:prstGeom>
        </p:spPr>
        <p:txBody>
          <a:bodyPr spcFirstLastPara="1" wrap="square" lIns="91425" tIns="45700" rIns="91425" bIns="45700" anchor="ctr" anchorCtr="0">
            <a:noAutofit/>
          </a:bodyPr>
          <a:lstStyle/>
          <a:p>
            <a:pPr marL="0" lvl="0" indent="0" algn="ctr" rtl="0">
              <a:spcBef>
                <a:spcPts val="360"/>
              </a:spcBef>
              <a:spcAft>
                <a:spcPts val="0"/>
              </a:spcAft>
              <a:buNone/>
            </a:pPr>
            <a:r>
              <a:rPr lang="en-US" sz="3600" b="1" i="1"/>
              <a:t>Move to Action</a:t>
            </a:r>
            <a:endParaRPr sz="3600" b="1" i="1"/>
          </a:p>
          <a:p>
            <a:pPr marL="0" lvl="0" indent="0" algn="l" rtl="0">
              <a:spcBef>
                <a:spcPts val="600"/>
              </a:spcBef>
              <a:spcAft>
                <a:spcPts val="600"/>
              </a:spcAft>
              <a:buNone/>
            </a:pPr>
            <a:r>
              <a:rPr lang="en-US" sz="3000"/>
              <a:t>Determine </a:t>
            </a:r>
            <a:r>
              <a:rPr lang="en-US" sz="3000" b="1" i="1"/>
              <a:t>WHO</a:t>
            </a:r>
            <a:r>
              <a:rPr lang="en-US" sz="3000"/>
              <a:t>, does </a:t>
            </a:r>
            <a:r>
              <a:rPr lang="en-US" sz="3000" b="1" i="1"/>
              <a:t>What</a:t>
            </a:r>
            <a:r>
              <a:rPr lang="en-US" sz="3000"/>
              <a:t>, by </a:t>
            </a:r>
            <a:r>
              <a:rPr lang="en-US" sz="3000" b="1" i="1"/>
              <a:t>WHEN</a:t>
            </a:r>
            <a:r>
              <a:rPr lang="en-US" sz="3000"/>
              <a:t>, and how we will </a:t>
            </a:r>
            <a:r>
              <a:rPr lang="en-US" sz="3000" b="1" i="1"/>
              <a:t>FOLLOW UP</a:t>
            </a:r>
            <a:r>
              <a:rPr lang="en-US" sz="3000"/>
              <a:t>.</a:t>
            </a:r>
            <a:endParaRPr sz="3000"/>
          </a:p>
        </p:txBody>
      </p:sp>
      <p:pic>
        <p:nvPicPr>
          <p:cNvPr id="267" name="Google Shape;267;g5e1a05e57d_0_28"/>
          <p:cNvPicPr preferRelativeResize="0"/>
          <p:nvPr/>
        </p:nvPicPr>
        <p:blipFill>
          <a:blip r:embed="rId3">
            <a:alphaModFix/>
          </a:blip>
          <a:stretch>
            <a:fillRect/>
          </a:stretch>
        </p:blipFill>
        <p:spPr>
          <a:xfrm>
            <a:off x="6793325" y="3818450"/>
            <a:ext cx="4552731" cy="3039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5e1a05e57d_0_0"/>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Crucial Conversations</a:t>
            </a:r>
            <a:endParaRPr/>
          </a:p>
        </p:txBody>
      </p:sp>
      <p:sp>
        <p:nvSpPr>
          <p:cNvPr id="273" name="Google Shape;273;g5e1a05e57d_0_0"/>
          <p:cNvSpPr txBox="1">
            <a:spLocks noGrp="1"/>
          </p:cNvSpPr>
          <p:nvPr>
            <p:ph type="body" idx="1"/>
          </p:nvPr>
        </p:nvSpPr>
        <p:spPr>
          <a:xfrm>
            <a:off x="1484310" y="2666999"/>
            <a:ext cx="10018800" cy="3124200"/>
          </a:xfrm>
          <a:prstGeom prst="rect">
            <a:avLst/>
          </a:prstGeom>
        </p:spPr>
        <p:txBody>
          <a:bodyPr spcFirstLastPara="1" wrap="square" lIns="91425" tIns="45700" rIns="91425" bIns="45700" anchor="ctr" anchorCtr="0">
            <a:noAutofit/>
          </a:bodyPr>
          <a:lstStyle/>
          <a:p>
            <a:pPr marL="0" lvl="0" indent="0" algn="ctr" rtl="0">
              <a:spcBef>
                <a:spcPts val="360"/>
              </a:spcBef>
              <a:spcAft>
                <a:spcPts val="0"/>
              </a:spcAft>
              <a:buNone/>
            </a:pPr>
            <a:r>
              <a:rPr lang="en-US" sz="3600" b="1" i="1"/>
              <a:t>Informal Opportunities</a:t>
            </a:r>
            <a:endParaRPr sz="3600" b="1" i="1"/>
          </a:p>
          <a:p>
            <a:pPr marL="0" lvl="0" indent="0" algn="ctr" rtl="0">
              <a:spcBef>
                <a:spcPts val="600"/>
              </a:spcBef>
              <a:spcAft>
                <a:spcPts val="600"/>
              </a:spcAft>
              <a:buNone/>
            </a:pPr>
            <a:r>
              <a:rPr lang="en-US" sz="3600" b="1" i="1"/>
              <a:t>All Conversations Can be Deemed Crucial</a:t>
            </a:r>
            <a:endParaRPr sz="3600" b="1" i="1"/>
          </a:p>
        </p:txBody>
      </p:sp>
      <p:pic>
        <p:nvPicPr>
          <p:cNvPr id="274" name="Google Shape;274;g5e1a05e57d_0_0"/>
          <p:cNvPicPr preferRelativeResize="0"/>
          <p:nvPr/>
        </p:nvPicPr>
        <p:blipFill>
          <a:blip r:embed="rId3">
            <a:alphaModFix/>
          </a:blip>
          <a:stretch>
            <a:fillRect/>
          </a:stretch>
        </p:blipFill>
        <p:spPr>
          <a:xfrm>
            <a:off x="9650598" y="685800"/>
            <a:ext cx="2008525" cy="32708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5e247c4b6c_0_0"/>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Crucial Conversations</a:t>
            </a:r>
            <a:endParaRPr/>
          </a:p>
        </p:txBody>
      </p:sp>
      <p:sp>
        <p:nvSpPr>
          <p:cNvPr id="280" name="Google Shape;280;g5e247c4b6c_0_0"/>
          <p:cNvSpPr txBox="1">
            <a:spLocks noGrp="1"/>
          </p:cNvSpPr>
          <p:nvPr>
            <p:ph type="body" idx="1"/>
          </p:nvPr>
        </p:nvSpPr>
        <p:spPr>
          <a:xfrm>
            <a:off x="1484310" y="2666999"/>
            <a:ext cx="10018800" cy="3124200"/>
          </a:xfrm>
          <a:prstGeom prst="rect">
            <a:avLst/>
          </a:prstGeom>
        </p:spPr>
        <p:txBody>
          <a:bodyPr spcFirstLastPara="1" wrap="square" lIns="91425" tIns="45700" rIns="91425" bIns="45700" anchor="ctr" anchorCtr="0">
            <a:noAutofit/>
          </a:bodyPr>
          <a:lstStyle/>
          <a:p>
            <a:pPr marL="0" lvl="0" indent="0" algn="ctr" rtl="0">
              <a:spcBef>
                <a:spcPts val="360"/>
              </a:spcBef>
              <a:spcAft>
                <a:spcPts val="600"/>
              </a:spcAft>
              <a:buNone/>
            </a:pPr>
            <a:r>
              <a:rPr lang="en-US" sz="3600" b="1"/>
              <a:t>Many Issues in an Organization are Caused by People Staying Silent</a:t>
            </a:r>
            <a:endParaRPr sz="3600" b="1"/>
          </a:p>
        </p:txBody>
      </p:sp>
      <p:pic>
        <p:nvPicPr>
          <p:cNvPr id="281" name="Google Shape;281;g5e247c4b6c_0_0"/>
          <p:cNvPicPr preferRelativeResize="0"/>
          <p:nvPr/>
        </p:nvPicPr>
        <p:blipFill>
          <a:blip r:embed="rId3">
            <a:alphaModFix/>
          </a:blip>
          <a:stretch>
            <a:fillRect/>
          </a:stretch>
        </p:blipFill>
        <p:spPr>
          <a:xfrm>
            <a:off x="9094671" y="4578325"/>
            <a:ext cx="2408422" cy="1956699"/>
          </a:xfrm>
          <a:prstGeom prst="rect">
            <a:avLst/>
          </a:prstGeom>
          <a:noFill/>
          <a:ln>
            <a:noFill/>
          </a:ln>
        </p:spPr>
      </p:pic>
      <p:pic>
        <p:nvPicPr>
          <p:cNvPr id="282" name="Google Shape;282;g5e247c4b6c_0_0"/>
          <p:cNvPicPr preferRelativeResize="0"/>
          <p:nvPr/>
        </p:nvPicPr>
        <p:blipFill>
          <a:blip r:embed="rId4">
            <a:alphaModFix/>
          </a:blip>
          <a:stretch>
            <a:fillRect/>
          </a:stretch>
        </p:blipFill>
        <p:spPr>
          <a:xfrm>
            <a:off x="9356136" y="4578325"/>
            <a:ext cx="1885499" cy="1956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5e1f584f88_0_0"/>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Crucial Conversations</a:t>
            </a:r>
            <a:endParaRPr/>
          </a:p>
        </p:txBody>
      </p:sp>
      <p:sp>
        <p:nvSpPr>
          <p:cNvPr id="288" name="Google Shape;288;g5e1f584f88_0_0"/>
          <p:cNvSpPr txBox="1">
            <a:spLocks noGrp="1"/>
          </p:cNvSpPr>
          <p:nvPr>
            <p:ph type="body" idx="1"/>
          </p:nvPr>
        </p:nvSpPr>
        <p:spPr>
          <a:xfrm>
            <a:off x="1555735" y="1866899"/>
            <a:ext cx="10018800" cy="3124200"/>
          </a:xfrm>
          <a:prstGeom prst="rect">
            <a:avLst/>
          </a:prstGeom>
        </p:spPr>
        <p:txBody>
          <a:bodyPr spcFirstLastPara="1" wrap="square" lIns="91425" tIns="45700" rIns="91425" bIns="45700" anchor="ctr" anchorCtr="0">
            <a:noAutofit/>
          </a:bodyPr>
          <a:lstStyle/>
          <a:p>
            <a:pPr marL="0" lvl="0" indent="0" algn="ctr" rtl="0">
              <a:spcBef>
                <a:spcPts val="360"/>
              </a:spcBef>
              <a:spcAft>
                <a:spcPts val="0"/>
              </a:spcAft>
              <a:buNone/>
            </a:pPr>
            <a:r>
              <a:rPr lang="en-US" sz="3600" b="1" i="1"/>
              <a:t>Genuine Dialogue With Others</a:t>
            </a:r>
            <a:endParaRPr sz="3600" b="1" i="1"/>
          </a:p>
          <a:p>
            <a:pPr marL="0" lvl="0" indent="0" algn="ctr" rtl="0">
              <a:spcBef>
                <a:spcPts val="600"/>
              </a:spcBef>
              <a:spcAft>
                <a:spcPts val="0"/>
              </a:spcAft>
              <a:buNone/>
            </a:pPr>
            <a:endParaRPr sz="3600" b="1" i="1"/>
          </a:p>
          <a:p>
            <a:pPr marL="457200" lvl="0" indent="-394335" algn="l" rtl="0">
              <a:spcBef>
                <a:spcPts val="600"/>
              </a:spcBef>
              <a:spcAft>
                <a:spcPts val="0"/>
              </a:spcAft>
              <a:buSzPts val="2610"/>
              <a:buChar char="●"/>
            </a:pPr>
            <a:r>
              <a:rPr lang="en-US"/>
              <a:t>Can transform people and relationships</a:t>
            </a:r>
            <a:endParaRPr/>
          </a:p>
          <a:p>
            <a:pPr marL="457200" lvl="0" indent="-394335" algn="l" rtl="0">
              <a:spcBef>
                <a:spcPts val="0"/>
              </a:spcBef>
              <a:spcAft>
                <a:spcPts val="0"/>
              </a:spcAft>
              <a:buSzPts val="2610"/>
              <a:buChar char="●"/>
            </a:pPr>
            <a:r>
              <a:rPr lang="en-US"/>
              <a:t>Bonding can take place which results in trust and loyalty</a:t>
            </a:r>
            <a:endParaRPr/>
          </a:p>
          <a:p>
            <a:pPr marL="457200" lvl="0" indent="-394335" algn="l" rtl="0">
              <a:spcBef>
                <a:spcPts val="0"/>
              </a:spcBef>
              <a:spcAft>
                <a:spcPts val="0"/>
              </a:spcAft>
              <a:buSzPts val="2610"/>
              <a:buChar char="●"/>
            </a:pPr>
            <a:r>
              <a:rPr lang="en-US"/>
              <a:t>Move you and others to a higher level of mutual understanding</a:t>
            </a:r>
            <a:endParaRPr/>
          </a:p>
        </p:txBody>
      </p:sp>
      <p:sp>
        <p:nvSpPr>
          <p:cNvPr id="289" name="Google Shape;289;g5e1f584f88_0_0"/>
          <p:cNvSpPr txBox="1"/>
          <p:nvPr/>
        </p:nvSpPr>
        <p:spPr>
          <a:xfrm>
            <a:off x="2143125" y="5472100"/>
            <a:ext cx="81726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u="sng">
                <a:solidFill>
                  <a:schemeClr val="hlink"/>
                </a:solidFill>
                <a:hlinkClick r:id="rId3"/>
              </a:rPr>
              <a:t>https://www.youtube.com/watch?v=hKBOZVWYfzQ</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5e1f584f88_0_5"/>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Crucial Conversations</a:t>
            </a:r>
            <a:endParaRPr/>
          </a:p>
        </p:txBody>
      </p:sp>
      <p:sp>
        <p:nvSpPr>
          <p:cNvPr id="295" name="Google Shape;295;g5e1f584f88_0_5"/>
          <p:cNvSpPr txBox="1">
            <a:spLocks noGrp="1"/>
          </p:cNvSpPr>
          <p:nvPr>
            <p:ph type="body" idx="1"/>
          </p:nvPr>
        </p:nvSpPr>
        <p:spPr>
          <a:xfrm>
            <a:off x="1484310" y="2666999"/>
            <a:ext cx="10018800" cy="3124200"/>
          </a:xfrm>
          <a:prstGeom prst="rect">
            <a:avLst/>
          </a:prstGeom>
        </p:spPr>
        <p:txBody>
          <a:bodyPr spcFirstLastPara="1" wrap="square" lIns="91425" tIns="45700" rIns="91425" bIns="45700" anchor="ctr" anchorCtr="0">
            <a:noAutofit/>
          </a:bodyPr>
          <a:lstStyle/>
          <a:p>
            <a:pPr marL="0" lvl="0" indent="0" algn="l" rtl="0">
              <a:spcBef>
                <a:spcPts val="360"/>
              </a:spcBef>
              <a:spcAft>
                <a:spcPts val="0"/>
              </a:spcAft>
              <a:buNone/>
            </a:pPr>
            <a:r>
              <a:rPr lang="en-US"/>
              <a:t>You may have great skills to carry on a crucial conversation and the other person still doesn’t want to dialogue, thus you won’t get dialogue.</a:t>
            </a:r>
            <a:endParaRPr/>
          </a:p>
          <a:p>
            <a:pPr marL="0" lvl="0" indent="0" algn="l" rtl="0">
              <a:spcBef>
                <a:spcPts val="600"/>
              </a:spcBef>
              <a:spcAft>
                <a:spcPts val="0"/>
              </a:spcAft>
              <a:buNone/>
            </a:pPr>
            <a:endParaRPr/>
          </a:p>
          <a:p>
            <a:pPr marL="0" lvl="0" indent="0" algn="l" rtl="0">
              <a:spcBef>
                <a:spcPts val="600"/>
              </a:spcBef>
              <a:spcAft>
                <a:spcPts val="600"/>
              </a:spcAft>
              <a:buNone/>
            </a:pPr>
            <a:r>
              <a:rPr lang="en-US"/>
              <a:t>However, if you persist over time, refusing to take offense, making your motive genuine, showing respect, and constantly searching for mutual purpose, then the other person will almost always join you in conversation.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6000"/>
              <a:buFont typeface="Corbel"/>
              <a:buNone/>
            </a:pPr>
            <a:r>
              <a:rPr lang="en-US" sz="6000"/>
              <a:t>Crucial Conversations</a:t>
            </a:r>
            <a:endParaRPr/>
          </a:p>
        </p:txBody>
      </p:sp>
      <p:sp>
        <p:nvSpPr>
          <p:cNvPr id="154" name="Google Shape;154;p3"/>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SzPts val="4640"/>
              <a:buNone/>
            </a:pPr>
            <a:r>
              <a:rPr lang="en-US" sz="3200"/>
              <a:t>The root cause of many, if not most, human problems lies in how people behave when others disagree with them about high-stakes, emotional issues.</a:t>
            </a:r>
            <a:endParaRPr sz="3200"/>
          </a:p>
          <a:p>
            <a:pPr marL="0" lvl="0" indent="0" algn="ctr" rtl="0">
              <a:spcBef>
                <a:spcPts val="0"/>
              </a:spcBef>
              <a:spcAft>
                <a:spcPts val="0"/>
              </a:spcAft>
              <a:buSzPts val="4640"/>
              <a:buNone/>
            </a:pPr>
            <a:endParaRPr sz="3200"/>
          </a:p>
          <a:p>
            <a:pPr marL="0" lvl="0" indent="0" algn="ctr" rtl="0">
              <a:spcBef>
                <a:spcPts val="0"/>
              </a:spcBef>
              <a:spcAft>
                <a:spcPts val="0"/>
              </a:spcAft>
              <a:buSzPts val="4640"/>
              <a:buNone/>
            </a:pPr>
            <a:r>
              <a:rPr lang="en-US" sz="3200" u="sng">
                <a:solidFill>
                  <a:schemeClr val="hlink"/>
                </a:solidFill>
                <a:hlinkClick r:id="rId3"/>
              </a:rPr>
              <a:t>https://ytcropper.com/cropped/uc5d41d8f308a61</a:t>
            </a: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6600"/>
              <a:buFont typeface="Corbel"/>
              <a:buNone/>
            </a:pPr>
            <a:r>
              <a:rPr lang="en-US" sz="6600"/>
              <a:t>Crucial Conversations</a:t>
            </a:r>
            <a:endParaRPr/>
          </a:p>
        </p:txBody>
      </p:sp>
      <p:sp>
        <p:nvSpPr>
          <p:cNvPr id="160" name="Google Shape;160;p4"/>
          <p:cNvSpPr txBox="1">
            <a:spLocks noGrp="1"/>
          </p:cNvSpPr>
          <p:nvPr>
            <p:ph type="body" idx="1"/>
          </p:nvPr>
        </p:nvSpPr>
        <p:spPr>
          <a:xfrm>
            <a:off x="1484310" y="2240924"/>
            <a:ext cx="10018713" cy="220228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SzPts val="5220"/>
              <a:buNone/>
            </a:pPr>
            <a:r>
              <a:rPr lang="en-US" sz="3600"/>
              <a:t>What’s a Crucial Conversation?</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Crucial Conversations</a:t>
            </a:r>
            <a:endParaRPr/>
          </a:p>
        </p:txBody>
      </p:sp>
      <p:sp>
        <p:nvSpPr>
          <p:cNvPr id="166" name="Google Shape;166;p5"/>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p>
            <a:pPr marL="285750" lvl="0" indent="-294640" algn="l" rtl="0">
              <a:spcBef>
                <a:spcPts val="0"/>
              </a:spcBef>
              <a:spcAft>
                <a:spcPts val="0"/>
              </a:spcAft>
              <a:buSzPts val="4640"/>
              <a:buChar char="•"/>
            </a:pPr>
            <a:r>
              <a:rPr lang="en-US" sz="3200"/>
              <a:t>Opinions Vary</a:t>
            </a:r>
            <a:endParaRPr/>
          </a:p>
          <a:p>
            <a:pPr marL="285750" lvl="0" indent="-294640" algn="l" rtl="0">
              <a:spcBef>
                <a:spcPts val="1240"/>
              </a:spcBef>
              <a:spcAft>
                <a:spcPts val="0"/>
              </a:spcAft>
              <a:buSzPts val="4640"/>
              <a:buChar char="•"/>
            </a:pPr>
            <a:r>
              <a:rPr lang="en-US" sz="3200"/>
              <a:t>Stakes Are High</a:t>
            </a:r>
            <a:endParaRPr/>
          </a:p>
          <a:p>
            <a:pPr marL="285750" lvl="0" indent="-294640" algn="l" rtl="0">
              <a:spcBef>
                <a:spcPts val="1240"/>
              </a:spcBef>
              <a:spcAft>
                <a:spcPts val="0"/>
              </a:spcAft>
              <a:buSzPts val="4640"/>
              <a:buChar char="•"/>
            </a:pPr>
            <a:r>
              <a:rPr lang="en-US" sz="3200"/>
              <a:t>Emotions Run Strong</a:t>
            </a:r>
            <a:endParaRPr/>
          </a:p>
          <a:p>
            <a:pPr marL="285750" lvl="0" indent="-64770" algn="l" rtl="0">
              <a:spcBef>
                <a:spcPts val="1080"/>
              </a:spcBef>
              <a:spcAft>
                <a:spcPts val="0"/>
              </a:spcAft>
              <a:buSzPts val="348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6"/>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Crucial Conversations</a:t>
            </a:r>
            <a:endParaRPr/>
          </a:p>
        </p:txBody>
      </p:sp>
      <p:sp>
        <p:nvSpPr>
          <p:cNvPr id="172" name="Google Shape;172;p6"/>
          <p:cNvSpPr txBox="1">
            <a:spLocks noGrp="1"/>
          </p:cNvSpPr>
          <p:nvPr>
            <p:ph type="body" idx="1"/>
          </p:nvPr>
        </p:nvSpPr>
        <p:spPr>
          <a:xfrm>
            <a:off x="1484300" y="2262150"/>
            <a:ext cx="10018800" cy="3528900"/>
          </a:xfrm>
          <a:prstGeom prst="rect">
            <a:avLst/>
          </a:prstGeom>
          <a:noFill/>
          <a:ln>
            <a:noFill/>
          </a:ln>
        </p:spPr>
        <p:txBody>
          <a:bodyPr spcFirstLastPara="1" wrap="square" lIns="91425" tIns="45700" rIns="91425" bIns="45700" anchor="ctr" anchorCtr="0">
            <a:normAutofit/>
          </a:bodyPr>
          <a:lstStyle/>
          <a:p>
            <a:pPr marL="0" lvl="0" indent="0" algn="ctr" rtl="0">
              <a:lnSpc>
                <a:spcPct val="115000"/>
              </a:lnSpc>
              <a:spcBef>
                <a:spcPts val="800"/>
              </a:spcBef>
              <a:spcAft>
                <a:spcPts val="0"/>
              </a:spcAft>
              <a:buClr>
                <a:schemeClr val="dk1"/>
              </a:buClr>
              <a:buSzPts val="1100"/>
              <a:buFont typeface="Arial"/>
              <a:buNone/>
            </a:pPr>
            <a:r>
              <a:rPr lang="en-US" sz="3200" b="1" i="1"/>
              <a:t>When the stakes are high.</a:t>
            </a:r>
            <a:endParaRPr sz="3200" b="1" i="1"/>
          </a:p>
          <a:p>
            <a:pPr marL="0" lvl="0" indent="0" algn="ctr" rtl="0">
              <a:lnSpc>
                <a:spcPct val="115000"/>
              </a:lnSpc>
              <a:spcBef>
                <a:spcPts val="800"/>
              </a:spcBef>
              <a:spcAft>
                <a:spcPts val="0"/>
              </a:spcAft>
              <a:buClr>
                <a:schemeClr val="dk1"/>
              </a:buClr>
              <a:buSzPts val="1100"/>
              <a:buFont typeface="Arial"/>
              <a:buNone/>
            </a:pPr>
            <a:r>
              <a:rPr lang="en-US" sz="3200" b="1" i="1"/>
              <a:t>You can’t be silent about things that matter!</a:t>
            </a:r>
            <a:endParaRPr sz="3200" b="1" i="1"/>
          </a:p>
          <a:p>
            <a:pPr marL="285750" lvl="0" indent="-64770" algn="l" rtl="0">
              <a:spcBef>
                <a:spcPts val="600"/>
              </a:spcBef>
              <a:spcAft>
                <a:spcPts val="0"/>
              </a:spcAft>
              <a:buSzPts val="3480"/>
              <a:buNone/>
            </a:pPr>
            <a:endParaRPr/>
          </a:p>
          <a:p>
            <a:pPr marL="285750" lvl="0" indent="-64770" algn="ctr" rtl="0">
              <a:spcBef>
                <a:spcPts val="0"/>
              </a:spcBef>
              <a:spcAft>
                <a:spcPts val="0"/>
              </a:spcAft>
              <a:buSzPts val="3480"/>
              <a:buNone/>
            </a:pPr>
            <a:r>
              <a:rPr lang="en-US" u="sng">
                <a:solidFill>
                  <a:schemeClr val="hlink"/>
                </a:solidFill>
                <a:hlinkClick r:id="rId3"/>
              </a:rPr>
              <a:t>https://ytcropper.com/cropped/uc5d41da681fc06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5ee7d69922_0_1"/>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orbel"/>
              <a:buNone/>
            </a:pPr>
            <a:r>
              <a:rPr lang="en-US"/>
              <a:t>Crucial Conversations</a:t>
            </a:r>
            <a:endParaRPr/>
          </a:p>
        </p:txBody>
      </p:sp>
      <p:sp>
        <p:nvSpPr>
          <p:cNvPr id="178" name="Google Shape;178;g5ee7d69922_0_1"/>
          <p:cNvSpPr txBox="1">
            <a:spLocks noGrp="1"/>
          </p:cNvSpPr>
          <p:nvPr>
            <p:ph type="body" idx="1"/>
          </p:nvPr>
        </p:nvSpPr>
        <p:spPr>
          <a:xfrm>
            <a:off x="1484310" y="2666999"/>
            <a:ext cx="10018800" cy="3124200"/>
          </a:xfrm>
          <a:prstGeom prst="rect">
            <a:avLst/>
          </a:prstGeom>
        </p:spPr>
        <p:txBody>
          <a:bodyPr spcFirstLastPara="1" wrap="square" lIns="91425" tIns="45700" rIns="91425" bIns="45700" anchor="ctr" anchorCtr="0">
            <a:noAutofit/>
          </a:bodyPr>
          <a:lstStyle/>
          <a:p>
            <a:pPr marL="0" lvl="0" indent="0" algn="ctr" rtl="0">
              <a:lnSpc>
                <a:spcPct val="115000"/>
              </a:lnSpc>
              <a:spcBef>
                <a:spcPts val="800"/>
              </a:spcBef>
              <a:spcAft>
                <a:spcPts val="0"/>
              </a:spcAft>
              <a:buClr>
                <a:schemeClr val="dk1"/>
              </a:buClr>
              <a:buSzPts val="1100"/>
              <a:buFont typeface="Arial"/>
              <a:buNone/>
            </a:pPr>
            <a:r>
              <a:rPr lang="en-US" sz="3200" b="1" i="1"/>
              <a:t>Many crucial conversations turn to violence or silence when not done correctly.</a:t>
            </a:r>
            <a:endParaRPr sz="3200" b="1" i="1"/>
          </a:p>
          <a:p>
            <a:pPr marL="0" lvl="0" indent="0" algn="ctr" rtl="0">
              <a:lnSpc>
                <a:spcPct val="115000"/>
              </a:lnSpc>
              <a:spcBef>
                <a:spcPts val="800"/>
              </a:spcBef>
              <a:spcAft>
                <a:spcPts val="0"/>
              </a:spcAft>
              <a:buClr>
                <a:schemeClr val="dk1"/>
              </a:buClr>
              <a:buSzPts val="1100"/>
              <a:buFont typeface="Arial"/>
              <a:buNone/>
            </a:pPr>
            <a:r>
              <a:rPr lang="en-US" sz="3200" b="1" i="1"/>
              <a:t>The ability for an athletic administrator to be able to have crucial conversations is paramount.</a:t>
            </a:r>
            <a:endParaRPr sz="3200" b="1" i="1"/>
          </a:p>
          <a:p>
            <a:pPr marL="0" lvl="0" indent="0" algn="l" rtl="0">
              <a:spcBef>
                <a:spcPts val="600"/>
              </a:spcBef>
              <a:spcAft>
                <a:spcPts val="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5ef10d2919_0_0"/>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orbel"/>
              <a:buNone/>
            </a:pPr>
            <a:r>
              <a:rPr lang="en-US"/>
              <a:t>Crucial Conversations</a:t>
            </a:r>
            <a:endParaRPr/>
          </a:p>
        </p:txBody>
      </p:sp>
      <p:sp>
        <p:nvSpPr>
          <p:cNvPr id="184" name="Google Shape;184;g5ef10d2919_0_0"/>
          <p:cNvSpPr txBox="1">
            <a:spLocks noGrp="1"/>
          </p:cNvSpPr>
          <p:nvPr>
            <p:ph type="body" idx="1"/>
          </p:nvPr>
        </p:nvSpPr>
        <p:spPr>
          <a:xfrm>
            <a:off x="1484310" y="2666999"/>
            <a:ext cx="10018800" cy="3124200"/>
          </a:xfrm>
          <a:prstGeom prst="rect">
            <a:avLst/>
          </a:prstGeom>
        </p:spPr>
        <p:txBody>
          <a:bodyPr spcFirstLastPara="1" wrap="square" lIns="91425" tIns="45700" rIns="91425" bIns="45700" anchor="ctr" anchorCtr="0">
            <a:noAutofit/>
          </a:bodyPr>
          <a:lstStyle/>
          <a:p>
            <a:pPr marL="0" lvl="0" indent="0" algn="ctr" rtl="0">
              <a:spcBef>
                <a:spcPts val="360"/>
              </a:spcBef>
              <a:spcAft>
                <a:spcPts val="0"/>
              </a:spcAft>
              <a:buNone/>
            </a:pPr>
            <a:r>
              <a:rPr lang="en-US" sz="3600" b="1" i="1"/>
              <a:t>Start With Heart</a:t>
            </a:r>
            <a:endParaRPr sz="3600" b="1" i="1"/>
          </a:p>
          <a:p>
            <a:pPr marL="0" lvl="0" indent="0" algn="ctr" rtl="0">
              <a:spcBef>
                <a:spcPts val="600"/>
              </a:spcBef>
              <a:spcAft>
                <a:spcPts val="600"/>
              </a:spcAft>
              <a:buNone/>
            </a:pPr>
            <a:r>
              <a:rPr lang="en-US" sz="3600" b="1" i="1"/>
              <a:t>Stay Focused on What you Really Want</a:t>
            </a:r>
            <a:endParaRPr sz="3600" b="1" i="1"/>
          </a:p>
        </p:txBody>
      </p:sp>
      <p:pic>
        <p:nvPicPr>
          <p:cNvPr id="185" name="Google Shape;185;g5ef10d2919_0_0"/>
          <p:cNvPicPr preferRelativeResize="0"/>
          <p:nvPr/>
        </p:nvPicPr>
        <p:blipFill>
          <a:blip r:embed="rId3">
            <a:alphaModFix/>
          </a:blip>
          <a:stretch>
            <a:fillRect/>
          </a:stretch>
        </p:blipFill>
        <p:spPr>
          <a:xfrm>
            <a:off x="8864625" y="1533212"/>
            <a:ext cx="3005450" cy="2841725"/>
          </a:xfrm>
          <a:prstGeom prst="rect">
            <a:avLst/>
          </a:prstGeom>
          <a:noFill/>
          <a:ln>
            <a:noFill/>
          </a:ln>
        </p:spPr>
      </p:pic>
      <p:pic>
        <p:nvPicPr>
          <p:cNvPr id="186" name="Google Shape;186;g5ef10d2919_0_0"/>
          <p:cNvPicPr preferRelativeResize="0"/>
          <p:nvPr/>
        </p:nvPicPr>
        <p:blipFill>
          <a:blip r:embed="rId3">
            <a:alphaModFix/>
          </a:blip>
          <a:stretch>
            <a:fillRect/>
          </a:stretch>
        </p:blipFill>
        <p:spPr>
          <a:xfrm>
            <a:off x="1142350" y="1533212"/>
            <a:ext cx="3005450" cy="2841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5e1a05e57d_0_5"/>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orbel"/>
              <a:buNone/>
            </a:pPr>
            <a:r>
              <a:rPr lang="en-US"/>
              <a:t>Crucial Conversations</a:t>
            </a:r>
            <a:endParaRPr/>
          </a:p>
        </p:txBody>
      </p:sp>
      <p:sp>
        <p:nvSpPr>
          <p:cNvPr id="192" name="Google Shape;192;g5e1a05e57d_0_5"/>
          <p:cNvSpPr txBox="1">
            <a:spLocks noGrp="1"/>
          </p:cNvSpPr>
          <p:nvPr>
            <p:ph type="body" idx="1"/>
          </p:nvPr>
        </p:nvSpPr>
        <p:spPr>
          <a:xfrm>
            <a:off x="1484310" y="2666999"/>
            <a:ext cx="10018800" cy="3124200"/>
          </a:xfrm>
          <a:prstGeom prst="rect">
            <a:avLst/>
          </a:prstGeom>
        </p:spPr>
        <p:txBody>
          <a:bodyPr spcFirstLastPara="1" wrap="square" lIns="91425" tIns="45700" rIns="91425" bIns="45700" anchor="ctr" anchorCtr="0">
            <a:noAutofit/>
          </a:bodyPr>
          <a:lstStyle/>
          <a:p>
            <a:pPr marL="0" lvl="0" indent="0" algn="ctr" rtl="0">
              <a:spcBef>
                <a:spcPts val="360"/>
              </a:spcBef>
              <a:spcAft>
                <a:spcPts val="0"/>
              </a:spcAft>
              <a:buNone/>
            </a:pPr>
            <a:r>
              <a:rPr lang="en-US" sz="3600"/>
              <a:t>At the core of every successful crucial conversation lies in the </a:t>
            </a:r>
            <a:endParaRPr sz="3600"/>
          </a:p>
          <a:p>
            <a:pPr marL="0" lvl="0" indent="0" algn="ctr" rtl="0">
              <a:spcBef>
                <a:spcPts val="600"/>
              </a:spcBef>
              <a:spcAft>
                <a:spcPts val="600"/>
              </a:spcAft>
              <a:buNone/>
            </a:pPr>
            <a:r>
              <a:rPr lang="en-US" sz="3600" b="1" i="1"/>
              <a:t>FREE FLOW OF RELEVANT INFORMATION</a:t>
            </a:r>
            <a:endParaRPr sz="3600" b="1" i="1"/>
          </a:p>
        </p:txBody>
      </p:sp>
    </p:spTree>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788</Words>
  <Application>Microsoft Office PowerPoint</Application>
  <PresentationFormat>Widescreen</PresentationFormat>
  <Paragraphs>103</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Corbel</vt:lpstr>
      <vt:lpstr>Parallax</vt:lpstr>
      <vt:lpstr>CRUCIAL CONVERSATIONS</vt:lpstr>
      <vt:lpstr>Mike McGurk, CMAA Lee’s Summit North High School mike.mcgurk@lsr7.net  Rich Bechard, CMAA Lee’s Summit School District rich.bechard@lsr7.net</vt:lpstr>
      <vt:lpstr>Crucial Conversations</vt:lpstr>
      <vt:lpstr>Crucial Conversations</vt:lpstr>
      <vt:lpstr>Crucial Conversations</vt:lpstr>
      <vt:lpstr>Crucial Conversations</vt:lpstr>
      <vt:lpstr>Crucial Conversations</vt:lpstr>
      <vt:lpstr>Crucial Conversations</vt:lpstr>
      <vt:lpstr>Crucial Conversations</vt:lpstr>
      <vt:lpstr>Crucial Conversations</vt:lpstr>
      <vt:lpstr>Crucial Conversations </vt:lpstr>
      <vt:lpstr>Crucial Conversations</vt:lpstr>
      <vt:lpstr>Crucial Conversations</vt:lpstr>
      <vt:lpstr>Crucial Conversations</vt:lpstr>
      <vt:lpstr>Crucial Conversations</vt:lpstr>
      <vt:lpstr>Crucial Conversations</vt:lpstr>
      <vt:lpstr>Crucial Conversations</vt:lpstr>
      <vt:lpstr>Crucial Conversations</vt:lpstr>
      <vt:lpstr>Crucial Conversations</vt:lpstr>
      <vt:lpstr>Crucial Conversations</vt:lpstr>
      <vt:lpstr>Crucial Conversations</vt:lpstr>
      <vt:lpstr>Crucial Conversations</vt:lpstr>
      <vt:lpstr>Crucial Conversations</vt:lpstr>
      <vt:lpstr>Crucial Conversations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CRUCIAL CONVERSATIONS</dc:title>
  <dc:creator>Rich Bechard</dc:creator>
  <cp:lastModifiedBy>Mike McGurk</cp:lastModifiedBy>
  <cp:revision>1</cp:revision>
  <dcterms:created xsi:type="dcterms:W3CDTF">2019-07-11T18:39:20Z</dcterms:created>
  <dcterms:modified xsi:type="dcterms:W3CDTF">2019-08-06T18:40:14Z</dcterms:modified>
</cp:coreProperties>
</file>