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4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1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1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9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6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6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8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4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6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9275-D0F4-49B3-9CAD-94DC0CCECEE2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92EE-7603-49CA-99B5-88368083E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3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aaa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muskopf@sluh.org" TargetMode="External"/><Relationship Id="rId2" Type="http://schemas.openxmlformats.org/officeDocument/2006/relationships/hyperlink" Target="mailto:dkuhlmann@lhssc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905"/>
            <a:ext cx="9144000" cy="2387600"/>
          </a:xfrm>
        </p:spPr>
        <p:txBody>
          <a:bodyPr/>
          <a:lstStyle/>
          <a:p>
            <a:r>
              <a:rPr lang="en-US" dirty="0"/>
              <a:t>CAA and CMAA</a:t>
            </a:r>
            <a:br>
              <a:rPr lang="en-US" dirty="0"/>
            </a:br>
            <a:r>
              <a:rPr lang="en-US" dirty="0"/>
              <a:t>Why Get Certified?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40882"/>
            <a:ext cx="9144000" cy="1655762"/>
          </a:xfrm>
        </p:spPr>
        <p:txBody>
          <a:bodyPr/>
          <a:lstStyle/>
          <a:p>
            <a:r>
              <a:rPr lang="en-US" dirty="0"/>
              <a:t>Brandon Clark, CMAA – Nixa School District</a:t>
            </a:r>
          </a:p>
          <a:p>
            <a:r>
              <a:rPr lang="en-US" dirty="0"/>
              <a:t>Chris </a:t>
            </a:r>
            <a:r>
              <a:rPr lang="en-US" dirty="0" err="1"/>
              <a:t>Muskopf</a:t>
            </a:r>
            <a:r>
              <a:rPr lang="en-US" dirty="0"/>
              <a:t>, CAA - SLUH</a:t>
            </a:r>
          </a:p>
          <a:p>
            <a:r>
              <a:rPr lang="en-US" dirty="0"/>
              <a:t>Josh Scott, CMAA - Springfield Public Schools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804" y="2716339"/>
            <a:ext cx="1950720" cy="1624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916" y="2857898"/>
            <a:ext cx="2859084" cy="134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71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374710"/>
          </a:xfrm>
        </p:spPr>
        <p:txBody>
          <a:bodyPr>
            <a:noAutofit/>
          </a:bodyPr>
          <a:lstStyle/>
          <a:p>
            <a:pPr algn="ctr"/>
            <a:r>
              <a:rPr lang="en-US" sz="8800" b="1" u="sng" dirty="0"/>
              <a:t>Assault on Public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2131"/>
            <a:ext cx="10515600" cy="4305868"/>
          </a:xfrm>
        </p:spPr>
        <p:txBody>
          <a:bodyPr/>
          <a:lstStyle/>
          <a:p>
            <a:r>
              <a:rPr lang="en-US" sz="4000" dirty="0"/>
              <a:t>Google Hits – 4,650,000</a:t>
            </a:r>
          </a:p>
          <a:p>
            <a:r>
              <a:rPr lang="en-US" sz="4000" dirty="0"/>
              <a:t>Nationally and State</a:t>
            </a:r>
          </a:p>
          <a:p>
            <a:pPr lvl="1"/>
            <a:r>
              <a:rPr lang="en-US" sz="4000" dirty="0"/>
              <a:t>Budget Cuts</a:t>
            </a:r>
          </a:p>
          <a:p>
            <a:pPr lvl="1"/>
            <a:r>
              <a:rPr lang="en-US" sz="4000" dirty="0"/>
              <a:t>High Stakes Testing</a:t>
            </a:r>
          </a:p>
          <a:p>
            <a:r>
              <a:rPr lang="en-US" sz="4400" dirty="0"/>
              <a:t>Soap Box – “The Real World”</a:t>
            </a:r>
          </a:p>
          <a:p>
            <a:pPr lvl="1"/>
            <a:r>
              <a:rPr lang="en-US" sz="4000" dirty="0"/>
              <a:t>National Conversation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9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69924" cy="4351338"/>
          </a:xfrm>
        </p:spPr>
        <p:txBody>
          <a:bodyPr>
            <a:noAutofit/>
          </a:bodyPr>
          <a:lstStyle/>
          <a:p>
            <a:r>
              <a:rPr lang="en-US" sz="4000" dirty="0"/>
              <a:t>Legitimize the Position</a:t>
            </a:r>
          </a:p>
          <a:p>
            <a:r>
              <a:rPr lang="en-US" sz="4000" dirty="0"/>
              <a:t>Professional Development</a:t>
            </a:r>
          </a:p>
          <a:p>
            <a:pPr lvl="1"/>
            <a:r>
              <a:rPr lang="en-US" sz="4000" dirty="0"/>
              <a:t>By Athletic Administrators for Athletic Administrators</a:t>
            </a:r>
          </a:p>
          <a:p>
            <a:r>
              <a:rPr lang="en-US" sz="4000" dirty="0"/>
              <a:t>Legal implications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90945"/>
            <a:ext cx="12192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Why Get Certified?</a:t>
            </a:r>
          </a:p>
        </p:txBody>
      </p:sp>
      <p:pic>
        <p:nvPicPr>
          <p:cNvPr id="2050" name="Picture 2" descr="Image result for CAA CM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5" y="2501106"/>
            <a:ext cx="38100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99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dirty="0"/>
              <a:t>RAA – Registered Athletic Administrator</a:t>
            </a:r>
          </a:p>
          <a:p>
            <a:pPr lvl="1"/>
            <a:r>
              <a:rPr lang="en-US" dirty="0"/>
              <a:t>PDF, 501,502, 503</a:t>
            </a:r>
          </a:p>
          <a:p>
            <a:pPr lvl="1"/>
            <a:r>
              <a:rPr lang="en-US" dirty="0"/>
              <a:t>Signature from Administrator</a:t>
            </a:r>
          </a:p>
          <a:p>
            <a:r>
              <a:rPr lang="en-US" dirty="0"/>
              <a:t>RMSAA – Registered Middle School Athletic Administrator</a:t>
            </a:r>
          </a:p>
          <a:p>
            <a:pPr lvl="1"/>
            <a:r>
              <a:rPr lang="en-US" dirty="0"/>
              <a:t>PDF, 501, 502, 503, 504, 700, 701</a:t>
            </a:r>
          </a:p>
          <a:p>
            <a:r>
              <a:rPr lang="en-US" dirty="0"/>
              <a:t>CAA – Certified Athletic Administrator</a:t>
            </a:r>
          </a:p>
          <a:p>
            <a:pPr lvl="1"/>
            <a:r>
              <a:rPr lang="en-US" dirty="0"/>
              <a:t>PDF, 501, 502, 503, 504, 506, </a:t>
            </a:r>
          </a:p>
          <a:p>
            <a:pPr lvl="1"/>
            <a:r>
              <a:rPr lang="en-US" dirty="0"/>
              <a:t>2 or more years as AD</a:t>
            </a:r>
          </a:p>
          <a:p>
            <a:pPr lvl="1"/>
            <a:r>
              <a:rPr lang="en-US" dirty="0"/>
              <a:t>Exam</a:t>
            </a:r>
          </a:p>
          <a:p>
            <a:pPr lvl="1"/>
            <a:r>
              <a:rPr lang="en-US" dirty="0"/>
              <a:t>Do not need RAA or RMSAA prior</a:t>
            </a:r>
          </a:p>
          <a:p>
            <a:r>
              <a:rPr lang="en-US" dirty="0"/>
              <a:t>CIAA – Certified International Athletic Administrator</a:t>
            </a:r>
          </a:p>
          <a:p>
            <a:r>
              <a:rPr lang="en-US" dirty="0"/>
              <a:t>CMAA – Certified Master Athletic Administrator</a:t>
            </a:r>
          </a:p>
          <a:p>
            <a:pPr lvl="1"/>
            <a:r>
              <a:rPr lang="en-US" dirty="0"/>
              <a:t>PDF, 501, 502, 503, 504, 506, 508, 510</a:t>
            </a:r>
          </a:p>
          <a:p>
            <a:pPr lvl="1"/>
            <a:r>
              <a:rPr lang="en-US" dirty="0"/>
              <a:t>Must have CAA</a:t>
            </a:r>
          </a:p>
          <a:p>
            <a:pPr lvl="1"/>
            <a:r>
              <a:rPr lang="en-US" dirty="0"/>
              <a:t>5 electives – 1 600 level, 1 700 level, 3 additional courses</a:t>
            </a:r>
          </a:p>
          <a:p>
            <a:pPr lvl="1"/>
            <a:r>
              <a:rPr lang="en-US" dirty="0"/>
              <a:t>Project or Quality Program Award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6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85912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/>
              <a:t>District Funds for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5913"/>
            <a:ext cx="9458325" cy="459105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NIAAA Advocate and ESSA – Athletic Administrator &amp; Title Funds</a:t>
            </a:r>
          </a:p>
          <a:p>
            <a:r>
              <a:rPr lang="en-US" sz="3600" dirty="0"/>
              <a:t>Met and Exceeds National and International Standards</a:t>
            </a:r>
          </a:p>
          <a:p>
            <a:r>
              <a:rPr lang="en-US" sz="3600" dirty="0"/>
              <a:t>Accreditation – </a:t>
            </a:r>
          </a:p>
          <a:p>
            <a:pPr lvl="1"/>
            <a:r>
              <a:rPr lang="en-US" sz="3600" dirty="0"/>
              <a:t>February 2011</a:t>
            </a:r>
          </a:p>
          <a:p>
            <a:pPr lvl="1"/>
            <a:r>
              <a:rPr lang="en-US" sz="3600" dirty="0"/>
              <a:t>First Association – Accreditation Through </a:t>
            </a:r>
            <a:r>
              <a:rPr lang="en-US" sz="3600" dirty="0" err="1"/>
              <a:t>AdvancED</a:t>
            </a:r>
            <a:endParaRPr lang="en-US" sz="3600" dirty="0"/>
          </a:p>
          <a:p>
            <a:pPr lvl="1"/>
            <a:r>
              <a:rPr lang="en-US" sz="3600" dirty="0"/>
              <a:t>Equal Footing – Post Secondary Institutions</a:t>
            </a:r>
          </a:p>
        </p:txBody>
      </p:sp>
      <p:pic>
        <p:nvPicPr>
          <p:cNvPr id="1026" name="Picture 2" descr="AdVanced Logo 3-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563" y="2800351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91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3658"/>
            <a:ext cx="10515600" cy="4351338"/>
          </a:xfrm>
        </p:spPr>
        <p:txBody>
          <a:bodyPr/>
          <a:lstStyle/>
          <a:p>
            <a:r>
              <a:rPr lang="en-US" sz="4400" dirty="0"/>
              <a:t>$2 Million Liability Insurance</a:t>
            </a:r>
          </a:p>
          <a:p>
            <a:r>
              <a:rPr lang="en-US" sz="4400" dirty="0"/>
              <a:t>$2,500 Life Insurance - NIAAA</a:t>
            </a:r>
          </a:p>
          <a:p>
            <a:r>
              <a:rPr lang="en-US" sz="4400" dirty="0"/>
              <a:t>$5,000 Life Insurance – MIAAA</a:t>
            </a:r>
          </a:p>
          <a:p>
            <a:r>
              <a:rPr lang="en-US" sz="4400" dirty="0"/>
              <a:t>Interscholastic Athletic Administrator Journal Subscription</a:t>
            </a:r>
          </a:p>
          <a:p>
            <a:r>
              <a:rPr lang="en-US" sz="4400" dirty="0"/>
              <a:t>Access to the NIAAA Portal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MIAAA/NIAAA Dual Member Benefits</a:t>
            </a:r>
          </a:p>
        </p:txBody>
      </p:sp>
    </p:spTree>
    <p:extLst>
      <p:ext uri="{BB962C8B-B14F-4D97-AF65-F5344CB8AC3E}">
        <p14:creationId xmlns:p14="http://schemas.microsoft.com/office/powerpoint/2010/main" val="299901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4225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NIAAA WEBSITE DEMO</a:t>
            </a:r>
            <a:br>
              <a:rPr lang="en-US" sz="7200" b="1" dirty="0"/>
            </a:br>
            <a:br>
              <a:rPr lang="en-US" sz="7200" b="1" dirty="0"/>
            </a:br>
            <a:r>
              <a:rPr lang="en-US" sz="7200" b="1" dirty="0">
                <a:hlinkClick r:id="rId2"/>
              </a:rPr>
              <a:t>WWW.NIAAA.ORG</a:t>
            </a:r>
            <a:r>
              <a:rPr lang="en-US" sz="7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067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87546"/>
            <a:ext cx="12191999" cy="536758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Summer Symposium</a:t>
            </a:r>
          </a:p>
          <a:p>
            <a:pPr lvl="1"/>
            <a:r>
              <a:rPr lang="en-US" sz="2800" dirty="0"/>
              <a:t>June 3rd</a:t>
            </a:r>
          </a:p>
          <a:p>
            <a:pPr lvl="1"/>
            <a:r>
              <a:rPr lang="en-US" sz="2800" dirty="0"/>
              <a:t>Online offering of 501 and 502</a:t>
            </a:r>
          </a:p>
          <a:p>
            <a:r>
              <a:rPr lang="en-US" sz="3200" dirty="0"/>
              <a:t>MSHSAA Summer Workshop - Columbia</a:t>
            </a:r>
          </a:p>
          <a:p>
            <a:pPr lvl="1"/>
            <a:r>
              <a:rPr lang="en-US" sz="3200" dirty="0"/>
              <a:t>August 2</a:t>
            </a:r>
            <a:r>
              <a:rPr lang="en-US" sz="3200" baseline="30000" dirty="0"/>
              <a:t>nd</a:t>
            </a:r>
            <a:r>
              <a:rPr lang="en-US" sz="3200" dirty="0"/>
              <a:t> and 3</a:t>
            </a:r>
            <a:r>
              <a:rPr lang="en-US" sz="3200" baseline="30000" dirty="0"/>
              <a:t>rd</a:t>
            </a:r>
            <a:endParaRPr lang="en-US" sz="3200" dirty="0"/>
          </a:p>
          <a:p>
            <a:pPr lvl="1"/>
            <a:r>
              <a:rPr lang="en-US" sz="3200" dirty="0"/>
              <a:t>Five LTI Courses – 503, 631, 640, 723, 726</a:t>
            </a:r>
          </a:p>
          <a:p>
            <a:pPr lvl="1"/>
            <a:r>
              <a:rPr lang="en-US" sz="3200" dirty="0"/>
              <a:t>CAA Exam</a:t>
            </a:r>
          </a:p>
          <a:p>
            <a:r>
              <a:rPr lang="en-US" sz="3200" dirty="0"/>
              <a:t>Fall Symposium</a:t>
            </a:r>
          </a:p>
          <a:p>
            <a:pPr lvl="1"/>
            <a:r>
              <a:rPr lang="en-US" sz="3200" dirty="0"/>
              <a:t>Combination of in person and online offerings</a:t>
            </a:r>
          </a:p>
          <a:p>
            <a:pPr lvl="1"/>
            <a:r>
              <a:rPr lang="en-US" sz="3200" dirty="0"/>
              <a:t>Anywhere from 2 to 6 courses offered</a:t>
            </a:r>
          </a:p>
          <a:p>
            <a:r>
              <a:rPr lang="en-US" sz="3200" dirty="0"/>
              <a:t>NIAAA Conference – Denver, CO</a:t>
            </a:r>
          </a:p>
          <a:p>
            <a:pPr lvl="1"/>
            <a:r>
              <a:rPr lang="en-US" sz="3200" dirty="0"/>
              <a:t>December 10-14</a:t>
            </a:r>
          </a:p>
          <a:p>
            <a:pPr lvl="1"/>
            <a:r>
              <a:rPr lang="en-US" sz="3200" dirty="0"/>
              <a:t>Approximately 15 offerings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9809"/>
            <a:ext cx="12192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Future LTI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624736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QUESTIONS OR NEED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Doug Kuhlman – Lutheran St. Charles High School</a:t>
            </a:r>
          </a:p>
          <a:p>
            <a:pPr lvl="1"/>
            <a:r>
              <a:rPr lang="en-US" dirty="0">
                <a:hlinkClick r:id="rId2"/>
              </a:rPr>
              <a:t>dkuhlmann@lhssc.org</a:t>
            </a:r>
            <a:r>
              <a:rPr lang="en-US" dirty="0"/>
              <a:t> </a:t>
            </a:r>
          </a:p>
          <a:p>
            <a:r>
              <a:rPr lang="en-US" dirty="0"/>
              <a:t>Chris </a:t>
            </a:r>
            <a:r>
              <a:rPr lang="en-US" dirty="0" err="1"/>
              <a:t>Muskopf</a:t>
            </a:r>
            <a:r>
              <a:rPr lang="en-US" dirty="0"/>
              <a:t> – St. Louis University High School</a:t>
            </a:r>
          </a:p>
          <a:p>
            <a:pPr lvl="1"/>
            <a:r>
              <a:rPr lang="en-US" dirty="0">
                <a:hlinkClick r:id="rId3"/>
              </a:rPr>
              <a:t>cmuskopf@sluh.org</a:t>
            </a:r>
            <a:r>
              <a:rPr lang="en-US" dirty="0"/>
              <a:t> </a:t>
            </a:r>
          </a:p>
          <a:p>
            <a:r>
              <a:rPr lang="en-US" dirty="0"/>
              <a:t>Mike McGurk – Lee’s Summit North</a:t>
            </a:r>
          </a:p>
          <a:p>
            <a:pPr lvl="1"/>
            <a:r>
              <a:rPr lang="en-US" dirty="0"/>
              <a:t>816-365-6471</a:t>
            </a:r>
          </a:p>
          <a:p>
            <a:r>
              <a:rPr lang="en-US" dirty="0"/>
              <a:t>Josh Scott – Springfield Public Schools</a:t>
            </a:r>
          </a:p>
          <a:p>
            <a:pPr lvl="1"/>
            <a:r>
              <a:rPr lang="en-US" dirty="0"/>
              <a:t>573-465-0574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4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376</Words>
  <Application>Microsoft Macintosh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CAA and CMAA Why Get Certified?</vt:lpstr>
      <vt:lpstr>Assault on Public Education</vt:lpstr>
      <vt:lpstr>PowerPoint Presentation</vt:lpstr>
      <vt:lpstr>PowerPoint Presentation</vt:lpstr>
      <vt:lpstr>District Funds for Certification</vt:lpstr>
      <vt:lpstr>PowerPoint Presentation</vt:lpstr>
      <vt:lpstr>NIAAA WEBSITE DEMO  WWW.NIAAA.ORG </vt:lpstr>
      <vt:lpstr>PowerPoint Presentation</vt:lpstr>
      <vt:lpstr>QUESTIONS OR NEED HELP</vt:lpstr>
    </vt:vector>
  </TitlesOfParts>
  <Company>Springfield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NIAAA Portal and National Certification</dc:title>
  <dc:creator>Scott, Josh E.</dc:creator>
  <cp:lastModifiedBy>Microsoft Office User</cp:lastModifiedBy>
  <cp:revision>12</cp:revision>
  <dcterms:created xsi:type="dcterms:W3CDTF">2018-07-31T13:37:45Z</dcterms:created>
  <dcterms:modified xsi:type="dcterms:W3CDTF">2021-04-11T19:26:22Z</dcterms:modified>
</cp:coreProperties>
</file>