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81" r:id="rId5"/>
    <p:sldId id="282" r:id="rId6"/>
    <p:sldId id="259" r:id="rId7"/>
    <p:sldId id="260" r:id="rId8"/>
    <p:sldId id="261" r:id="rId9"/>
    <p:sldId id="262" r:id="rId10"/>
    <p:sldId id="264" r:id="rId11"/>
    <p:sldId id="265" r:id="rId12"/>
    <p:sldId id="289" r:id="rId13"/>
  </p:sldIdLst>
  <p:sldSz cx="9144000" cy="6858000" type="screen4x3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DF3CF"/>
          </a:solidFill>
        </a:fill>
      </a:tcStyle>
    </a:wholeTbl>
    <a:band2H>
      <a:tcTxStyle/>
      <a:tcStyle>
        <a:tcBdr/>
        <a:fill>
          <a:solidFill>
            <a:srgbClr val="FEF9E9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BDF5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BDF5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BDF5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6DAD1"/>
          </a:solidFill>
        </a:fill>
      </a:tcStyle>
    </a:wholeTbl>
    <a:band2H>
      <a:tcTxStyle/>
      <a:tcStyle>
        <a:tcBdr/>
        <a:fill>
          <a:solidFill>
            <a:srgbClr val="FAEDE9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8B5C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8B5C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8B5C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BDF5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BDF5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/>
    <p:restoredTop sz="93692"/>
  </p:normalViewPr>
  <p:slideViewPr>
    <p:cSldViewPr snapToGrid="0" snapToObjects="1">
      <p:cViewPr varScale="1">
        <p:scale>
          <a:sx n="66" d="100"/>
          <a:sy n="66" d="100"/>
        </p:scale>
        <p:origin x="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333568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B2B2B2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3902075"/>
            <a:ext cx="3400425" cy="2949575"/>
            <a:chOff x="0" y="0"/>
            <a:chExt cx="3400425" cy="2949575"/>
          </a:xfrm>
        </p:grpSpPr>
        <p:sp>
          <p:nvSpPr>
            <p:cNvPr id="2" name="Shape 2"/>
            <p:cNvSpPr/>
            <p:nvPr/>
          </p:nvSpPr>
          <p:spPr>
            <a:xfrm>
              <a:off x="0" y="79375"/>
              <a:ext cx="3400425" cy="286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0" y="0"/>
              <a:ext cx="2943225" cy="294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0" y="439737"/>
              <a:ext cx="2770188" cy="250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0" y="136525"/>
              <a:ext cx="2770188" cy="280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331787" y="517524"/>
              <a:ext cx="136526" cy="13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2438400" y="2263775"/>
              <a:ext cx="146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1255712" y="420687"/>
              <a:ext cx="192088" cy="192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1504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B2B2B2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2133600" cy="226986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12700" dist="25400" dir="2700000" rotWithShape="0">
                    <a:srgbClr val="010199"/>
                  </a:outerShdw>
                </a:effectLst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ctr">
        <a:defRPr sz="4400">
          <a:solidFill>
            <a:srgbClr val="B2B2B2"/>
          </a:solidFill>
          <a:latin typeface="Arial"/>
          <a:ea typeface="Arial"/>
          <a:cs typeface="Arial"/>
          <a:sym typeface="Arial"/>
        </a:defRPr>
      </a:lvl1pPr>
      <a:lvl2pPr algn="ctr">
        <a:defRPr sz="4400">
          <a:solidFill>
            <a:srgbClr val="B2B2B2"/>
          </a:solidFill>
          <a:latin typeface="Arial"/>
          <a:ea typeface="Arial"/>
          <a:cs typeface="Arial"/>
          <a:sym typeface="Arial"/>
        </a:defRPr>
      </a:lvl2pPr>
      <a:lvl3pPr algn="ctr">
        <a:defRPr sz="4400">
          <a:solidFill>
            <a:srgbClr val="B2B2B2"/>
          </a:solidFill>
          <a:latin typeface="Arial"/>
          <a:ea typeface="Arial"/>
          <a:cs typeface="Arial"/>
          <a:sym typeface="Arial"/>
        </a:defRPr>
      </a:lvl3pPr>
      <a:lvl4pPr algn="ctr">
        <a:defRPr sz="4400">
          <a:solidFill>
            <a:srgbClr val="B2B2B2"/>
          </a:solidFill>
          <a:latin typeface="Arial"/>
          <a:ea typeface="Arial"/>
          <a:cs typeface="Arial"/>
          <a:sym typeface="Arial"/>
        </a:defRPr>
      </a:lvl4pPr>
      <a:lvl5pPr algn="ctr">
        <a:defRPr sz="4400">
          <a:solidFill>
            <a:srgbClr val="B2B2B2"/>
          </a:solidFill>
          <a:latin typeface="Arial"/>
          <a:ea typeface="Arial"/>
          <a:cs typeface="Arial"/>
          <a:sym typeface="Arial"/>
        </a:defRPr>
      </a:lvl5pPr>
      <a:lvl6pPr indent="457200" algn="ctr">
        <a:defRPr sz="4400">
          <a:solidFill>
            <a:srgbClr val="B2B2B2"/>
          </a:solidFill>
          <a:latin typeface="Arial"/>
          <a:ea typeface="Arial"/>
          <a:cs typeface="Arial"/>
          <a:sym typeface="Arial"/>
        </a:defRPr>
      </a:lvl6pPr>
      <a:lvl7pPr indent="914400" algn="ctr">
        <a:defRPr sz="4400">
          <a:solidFill>
            <a:srgbClr val="B2B2B2"/>
          </a:solidFill>
          <a:latin typeface="Arial"/>
          <a:ea typeface="Arial"/>
          <a:cs typeface="Arial"/>
          <a:sym typeface="Arial"/>
        </a:defRPr>
      </a:lvl7pPr>
      <a:lvl8pPr indent="1371600" algn="ctr">
        <a:defRPr sz="4400">
          <a:solidFill>
            <a:srgbClr val="B2B2B2"/>
          </a:solidFill>
          <a:latin typeface="Arial"/>
          <a:ea typeface="Arial"/>
          <a:cs typeface="Arial"/>
          <a:sym typeface="Arial"/>
        </a:defRPr>
      </a:lvl8pPr>
      <a:lvl9pPr indent="1828800" algn="ctr">
        <a:defRPr sz="4400">
          <a:solidFill>
            <a:srgbClr val="B2B2B2"/>
          </a:solid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Clr>
          <a:srgbClr val="FFFFCC"/>
        </a:buClr>
        <a:buSzPct val="75000"/>
        <a:buFont typeface="Wingdings"/>
        <a:buChar char="●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Clr>
          <a:srgbClr val="FFFFCC"/>
        </a:buClr>
        <a:buSzPct val="75000"/>
        <a:buFont typeface="Wingdings"/>
        <a:buChar char="●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Clr>
          <a:srgbClr val="FFFFCC"/>
        </a:buClr>
        <a:buSzPct val="75000"/>
        <a:buFont typeface="Wingdings"/>
        <a:buChar char="●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Clr>
          <a:srgbClr val="FFFFCC"/>
        </a:buClr>
        <a:buSzPct val="75000"/>
        <a:buFont typeface="Wingdings"/>
        <a:buChar char="●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Clr>
          <a:srgbClr val="FFFFCC"/>
        </a:buClr>
        <a:buSzPct val="75000"/>
        <a:buFont typeface="Wingdings"/>
        <a:buChar char="●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Clr>
          <a:srgbClr val="FFFFCC"/>
        </a:buClr>
        <a:buSzPct val="75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Clr>
          <a:srgbClr val="FFFFCC"/>
        </a:buClr>
        <a:buSzPct val="75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Clr>
          <a:srgbClr val="FFFFCC"/>
        </a:buClr>
        <a:buSzPct val="75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Clr>
          <a:srgbClr val="FFFFCC"/>
        </a:buClr>
        <a:buSzPct val="75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000">
          <a:solidFill>
            <a:schemeClr val="tx1"/>
          </a:solidFill>
          <a:effectLst>
            <a:outerShdw blurRad="12700" dist="25400" dir="2700000" rotWithShape="0">
              <a:srgbClr val="010199"/>
            </a:outerShdw>
          </a:effectLst>
          <a:latin typeface="+mn-lt"/>
          <a:ea typeface="+mn-ea"/>
          <a:cs typeface="+mn-cs"/>
          <a:sym typeface="Arial"/>
        </a:defRPr>
      </a:lvl1pPr>
      <a:lvl2pPr indent="457200" algn="r">
        <a:defRPr sz="1000">
          <a:solidFill>
            <a:schemeClr val="tx1"/>
          </a:solidFill>
          <a:effectLst>
            <a:outerShdw blurRad="12700" dist="25400" dir="2700000" rotWithShape="0">
              <a:srgbClr val="010199"/>
            </a:outerShdw>
          </a:effectLst>
          <a:latin typeface="+mn-lt"/>
          <a:ea typeface="+mn-ea"/>
          <a:cs typeface="+mn-cs"/>
          <a:sym typeface="Arial"/>
        </a:defRPr>
      </a:lvl2pPr>
      <a:lvl3pPr indent="914400" algn="r">
        <a:defRPr sz="1000">
          <a:solidFill>
            <a:schemeClr val="tx1"/>
          </a:solidFill>
          <a:effectLst>
            <a:outerShdw blurRad="12700" dist="25400" dir="2700000" rotWithShape="0">
              <a:srgbClr val="010199"/>
            </a:outerShdw>
          </a:effectLst>
          <a:latin typeface="+mn-lt"/>
          <a:ea typeface="+mn-ea"/>
          <a:cs typeface="+mn-cs"/>
          <a:sym typeface="Arial"/>
        </a:defRPr>
      </a:lvl3pPr>
      <a:lvl4pPr indent="1371600" algn="r">
        <a:defRPr sz="1000">
          <a:solidFill>
            <a:schemeClr val="tx1"/>
          </a:solidFill>
          <a:effectLst>
            <a:outerShdw blurRad="12700" dist="25400" dir="2700000" rotWithShape="0">
              <a:srgbClr val="010199"/>
            </a:outerShdw>
          </a:effectLst>
          <a:latin typeface="+mn-lt"/>
          <a:ea typeface="+mn-ea"/>
          <a:cs typeface="+mn-cs"/>
          <a:sym typeface="Arial"/>
        </a:defRPr>
      </a:lvl4pPr>
      <a:lvl5pPr indent="1828800" algn="r">
        <a:defRPr sz="1000">
          <a:solidFill>
            <a:schemeClr val="tx1"/>
          </a:solidFill>
          <a:effectLst>
            <a:outerShdw blurRad="12700" dist="25400" dir="2700000" rotWithShape="0">
              <a:srgbClr val="010199"/>
            </a:outerShdw>
          </a:effectLst>
          <a:latin typeface="+mn-lt"/>
          <a:ea typeface="+mn-ea"/>
          <a:cs typeface="+mn-cs"/>
          <a:sym typeface="Arial"/>
        </a:defRPr>
      </a:lvl5pPr>
      <a:lvl6pPr algn="r">
        <a:defRPr sz="1000">
          <a:solidFill>
            <a:schemeClr val="tx1"/>
          </a:solidFill>
          <a:effectLst>
            <a:outerShdw blurRad="12700" dist="25400" dir="2700000" rotWithShape="0">
              <a:srgbClr val="010199"/>
            </a:outerShdw>
          </a:effectLst>
          <a:latin typeface="+mn-lt"/>
          <a:ea typeface="+mn-ea"/>
          <a:cs typeface="+mn-cs"/>
          <a:sym typeface="Arial"/>
        </a:defRPr>
      </a:lvl6pPr>
      <a:lvl7pPr algn="r">
        <a:defRPr sz="1000">
          <a:solidFill>
            <a:schemeClr val="tx1"/>
          </a:solidFill>
          <a:effectLst>
            <a:outerShdw blurRad="12700" dist="25400" dir="2700000" rotWithShape="0">
              <a:srgbClr val="010199"/>
            </a:outerShdw>
          </a:effectLst>
          <a:latin typeface="+mn-lt"/>
          <a:ea typeface="+mn-ea"/>
          <a:cs typeface="+mn-cs"/>
          <a:sym typeface="Arial"/>
        </a:defRPr>
      </a:lvl7pPr>
      <a:lvl8pPr algn="r">
        <a:defRPr sz="1000">
          <a:solidFill>
            <a:schemeClr val="tx1"/>
          </a:solidFill>
          <a:effectLst>
            <a:outerShdw blurRad="12700" dist="25400" dir="2700000" rotWithShape="0">
              <a:srgbClr val="010199"/>
            </a:outerShdw>
          </a:effectLst>
          <a:latin typeface="+mn-lt"/>
          <a:ea typeface="+mn-ea"/>
          <a:cs typeface="+mn-cs"/>
          <a:sym typeface="Arial"/>
        </a:defRPr>
      </a:lvl8pPr>
      <a:lvl9pPr algn="r">
        <a:defRPr sz="1000">
          <a:solidFill>
            <a:schemeClr val="tx1"/>
          </a:solidFill>
          <a:effectLst>
            <a:outerShdw blurRad="12700" dist="25400" dir="2700000" rotWithShape="0">
              <a:srgbClr val="010199"/>
            </a:outerShdw>
          </a:effectLst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thleticprinciples@gmail.com" TargetMode="Externa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 idx="4294967295"/>
          </p:nvPr>
        </p:nvSpPr>
        <p:spPr>
          <a:xfrm>
            <a:off x="516835" y="768626"/>
            <a:ext cx="8044069" cy="4810539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 defTabSz="365760">
              <a:defRPr sz="1800">
                <a:solidFill>
                  <a:srgbClr val="000000"/>
                </a:solidFill>
              </a:defRPr>
            </a:pPr>
            <a:r>
              <a:rPr sz="1760" dirty="0">
                <a:solidFill>
                  <a:srgbClr val="B2B2B2"/>
                </a:solidFill>
              </a:rPr>
              <a:t/>
            </a:r>
            <a:br>
              <a:rPr sz="1760" dirty="0">
                <a:solidFill>
                  <a:srgbClr val="B2B2B2"/>
                </a:solidFill>
              </a:rPr>
            </a:br>
            <a:r>
              <a:rPr sz="1760" dirty="0">
                <a:solidFill>
                  <a:srgbClr val="B2B2B2"/>
                </a:solidFill>
              </a:rPr>
              <a:t/>
            </a:r>
            <a:br>
              <a:rPr sz="1760" dirty="0">
                <a:solidFill>
                  <a:srgbClr val="B2B2B2"/>
                </a:solidFill>
              </a:rPr>
            </a:br>
            <a:r>
              <a:rPr sz="1760" dirty="0">
                <a:solidFill>
                  <a:srgbClr val="B2B2B2"/>
                </a:solidFill>
              </a:rPr>
              <a:t/>
            </a:r>
            <a:br>
              <a:rPr sz="1760" dirty="0">
                <a:solidFill>
                  <a:srgbClr val="B2B2B2"/>
                </a:solidFill>
              </a:rPr>
            </a:br>
            <a:r>
              <a:rPr sz="1760" dirty="0">
                <a:solidFill>
                  <a:srgbClr val="B2B2B2"/>
                </a:solidFill>
              </a:rPr>
              <a:t/>
            </a:r>
            <a:br>
              <a:rPr sz="1760" dirty="0">
                <a:solidFill>
                  <a:srgbClr val="B2B2B2"/>
                </a:solidFill>
              </a:rPr>
            </a:br>
            <a:r>
              <a:rPr lang="en-US" dirty="0" smtClean="0"/>
              <a:t>con</a:t>
            </a:r>
            <a:r>
              <a:rPr sz="2880" b="1" i="1" dirty="0">
                <a:solidFill>
                  <a:srgbClr val="B2B2B2"/>
                </a:solidFill>
                <a:effectLst>
                  <a:outerShdw blurRad="5080" dist="15240" dir="2700000" rotWithShape="0">
                    <a:srgbClr val="FFFFFF"/>
                  </a:outerShdw>
                </a:effectLst>
              </a:rPr>
              <a:t/>
            </a:r>
            <a:br>
              <a:rPr sz="2880" b="1" i="1" dirty="0">
                <a:solidFill>
                  <a:srgbClr val="B2B2B2"/>
                </a:solidFill>
                <a:effectLst>
                  <a:outerShdw blurRad="5080" dist="15240" dir="2700000" rotWithShape="0">
                    <a:srgbClr val="FFFFFF"/>
                  </a:outerShdw>
                </a:effectLst>
              </a:rPr>
            </a:br>
            <a:r>
              <a:rPr sz="2880" b="1" i="1" dirty="0">
                <a:solidFill>
                  <a:srgbClr val="B2B2B2"/>
                </a:solidFill>
                <a:effectLst>
                  <a:outerShdw blurRad="5080" dist="15240" dir="2700000" rotWithShape="0">
                    <a:srgbClr val="FFFFFF"/>
                  </a:outerShdw>
                </a:effectLst>
              </a:rPr>
              <a:t/>
            </a:r>
            <a:br>
              <a:rPr sz="2880" b="1" i="1" dirty="0">
                <a:solidFill>
                  <a:srgbClr val="B2B2B2"/>
                </a:solidFill>
                <a:effectLst>
                  <a:outerShdw blurRad="5080" dist="15240" dir="2700000" rotWithShape="0">
                    <a:srgbClr val="FFFFFF"/>
                  </a:outerShdw>
                </a:effectLst>
              </a:rPr>
            </a:br>
            <a:r>
              <a:rPr sz="2880" b="1" i="1" dirty="0">
                <a:solidFill>
                  <a:srgbClr val="B2B2B2"/>
                </a:solidFill>
                <a:effectLst>
                  <a:outerShdw blurRad="5080" dist="15240" dir="2700000" rotWithShape="0">
                    <a:srgbClr val="FFFFFF"/>
                  </a:outerShdw>
                </a:effectLst>
              </a:rPr>
              <a:t/>
            </a:r>
            <a:br>
              <a:rPr sz="2880" b="1" i="1" dirty="0">
                <a:solidFill>
                  <a:srgbClr val="B2B2B2"/>
                </a:solidFill>
                <a:effectLst>
                  <a:outerShdw blurRad="5080" dist="15240" dir="2700000" rotWithShape="0">
                    <a:srgbClr val="FFFFFF"/>
                  </a:outerShdw>
                </a:effectLst>
              </a:rPr>
            </a:br>
            <a:r>
              <a:rPr lang="en-US" sz="2880" b="1" i="1" dirty="0" smtClean="0">
                <a:solidFill>
                  <a:srgbClr val="B2B2B2"/>
                </a:solidFill>
                <a:effectLst>
                  <a:outerShdw blurRad="5080" dist="15240" dir="2700000" rotWithShape="0">
                    <a:srgbClr val="FFFFFF"/>
                  </a:outerShdw>
                </a:effectLst>
              </a:rPr>
              <a:t/>
            </a:r>
            <a:br>
              <a:rPr lang="en-US" sz="2880" b="1" i="1" dirty="0" smtClean="0">
                <a:solidFill>
                  <a:srgbClr val="B2B2B2"/>
                </a:solidFill>
                <a:effectLst>
                  <a:outerShdw blurRad="5080" dist="15240" dir="2700000" rotWithShape="0">
                    <a:srgbClr val="FFFFFF"/>
                  </a:outerShdw>
                </a:effectLst>
              </a:rPr>
            </a:br>
            <a:r>
              <a:rPr lang="en-US" sz="2880" b="1" i="1" dirty="0">
                <a:effectLst>
                  <a:outerShdw blurRad="5080" dist="15240" dir="2700000" rotWithShape="0">
                    <a:srgbClr val="FFFFFF"/>
                  </a:outerShdw>
                </a:effectLst>
              </a:rPr>
              <a:t/>
            </a:r>
            <a:br>
              <a:rPr lang="en-US" sz="2880" b="1" i="1" dirty="0">
                <a:effectLst>
                  <a:outerShdw blurRad="5080" dist="15240" dir="2700000" rotWithShape="0">
                    <a:srgbClr val="FFFFFF"/>
                  </a:outerShdw>
                </a:effectLst>
              </a:rPr>
            </a:br>
            <a:r>
              <a:rPr lang="en-US" sz="2880" b="1" i="1" dirty="0" smtClean="0">
                <a:effectLst>
                  <a:outerShdw blurRad="5080" dist="15240" dir="2700000" rotWithShape="0">
                    <a:srgbClr val="FFFFFF"/>
                  </a:outerShdw>
                </a:effectLst>
              </a:rPr>
              <a:t/>
            </a:r>
            <a:br>
              <a:rPr lang="en-US" sz="2880" b="1" i="1" dirty="0" smtClean="0">
                <a:effectLst>
                  <a:outerShdw blurRad="5080" dist="15240" dir="2700000" rotWithShape="0">
                    <a:srgbClr val="FFFFFF"/>
                  </a:outerShdw>
                </a:effectLst>
              </a:rPr>
            </a:br>
            <a:r>
              <a:rPr lang="en-US" sz="2880" b="1" i="1" dirty="0" smtClean="0">
                <a:solidFill>
                  <a:srgbClr val="B2B2B2"/>
                </a:solidFill>
                <a:effectLst>
                  <a:outerShdw blurRad="5080" dist="15240" dir="2700000" rotWithShape="0">
                    <a:srgbClr val="FFFFFF"/>
                  </a:outerShdw>
                </a:effectLst>
              </a:rPr>
              <a:t>Mike McGurk, CMAA</a:t>
            </a:r>
            <a:br>
              <a:rPr lang="en-US" sz="2880" b="1" i="1" dirty="0" smtClean="0">
                <a:solidFill>
                  <a:srgbClr val="B2B2B2"/>
                </a:solidFill>
                <a:effectLst>
                  <a:outerShdw blurRad="5080" dist="15240" dir="2700000" rotWithShape="0">
                    <a:srgbClr val="FFFFFF"/>
                  </a:outerShdw>
                </a:effectLst>
              </a:rPr>
            </a:br>
            <a:r>
              <a:rPr lang="en-US" sz="2880" b="1" i="1" dirty="0" smtClean="0">
                <a:solidFill>
                  <a:srgbClr val="B2B2B2"/>
                </a:solidFill>
                <a:effectLst>
                  <a:outerShdw blurRad="5080" dist="15240" dir="2700000" rotWithShape="0">
                    <a:srgbClr val="FFFFFF"/>
                  </a:outerShdw>
                </a:effectLst>
              </a:rPr>
              <a:t>Athletic Director, Lee’s Summit North</a:t>
            </a:r>
            <a:br>
              <a:rPr lang="en-US" sz="2880" b="1" i="1" dirty="0" smtClean="0">
                <a:solidFill>
                  <a:srgbClr val="B2B2B2"/>
                </a:solidFill>
                <a:effectLst>
                  <a:outerShdw blurRad="5080" dist="15240" dir="2700000" rotWithShape="0">
                    <a:srgbClr val="FFFFFF"/>
                  </a:outerShdw>
                </a:effectLst>
              </a:rPr>
            </a:br>
            <a:r>
              <a:rPr lang="en-US" sz="2880" b="1" i="1" dirty="0" smtClean="0">
                <a:solidFill>
                  <a:srgbClr val="B2B2B2"/>
                </a:solidFill>
                <a:effectLst>
                  <a:outerShdw blurRad="5080" dist="15240" dir="2700000" rotWithShape="0">
                    <a:srgbClr val="FFFFFF"/>
                  </a:outerShdw>
                </a:effectLst>
              </a:rPr>
              <a:t>MIAAA Past President</a:t>
            </a:r>
            <a:br>
              <a:rPr lang="en-US" sz="2880" b="1" i="1" dirty="0" smtClean="0">
                <a:solidFill>
                  <a:srgbClr val="B2B2B2"/>
                </a:solidFill>
                <a:effectLst>
                  <a:outerShdw blurRad="5080" dist="15240" dir="2700000" rotWithShape="0">
                    <a:srgbClr val="FFFFFF"/>
                  </a:outerShdw>
                </a:effectLst>
              </a:rPr>
            </a:br>
            <a:r>
              <a:rPr lang="en-US" sz="2880" b="1" i="1" dirty="0" smtClean="0">
                <a:solidFill>
                  <a:srgbClr val="B2B2B2"/>
                </a:solidFill>
                <a:effectLst>
                  <a:outerShdw blurRad="5080" dist="15240" dir="2700000" rotWithShape="0">
                    <a:srgbClr val="FFFFFF"/>
                  </a:outerShdw>
                </a:effectLst>
              </a:rPr>
              <a:t/>
            </a:r>
            <a:br>
              <a:rPr lang="en-US" sz="2880" b="1" i="1" dirty="0" smtClean="0">
                <a:solidFill>
                  <a:srgbClr val="B2B2B2"/>
                </a:solidFill>
                <a:effectLst>
                  <a:outerShdw blurRad="5080" dist="15240" dir="2700000" rotWithShape="0">
                    <a:srgbClr val="FFFFFF"/>
                  </a:outerShdw>
                </a:effectLst>
              </a:rPr>
            </a:br>
            <a:r>
              <a:rPr sz="2700" b="1" i="1" dirty="0" smtClean="0">
                <a:solidFill>
                  <a:srgbClr val="B2B2B2"/>
                </a:solidFill>
                <a:effectLst>
                  <a:outerShdw blurRad="5080" dist="10160" dir="2700000" rotWithShape="0">
                    <a:srgbClr val="FFFFFF"/>
                  </a:outerShdw>
                </a:effectLst>
              </a:rPr>
              <a:t>Dory Smith, CMAA</a:t>
            </a:r>
            <a:r>
              <a:rPr lang="en-US" sz="2700" b="1" i="1" dirty="0" smtClean="0">
                <a:solidFill>
                  <a:srgbClr val="B2B2B2"/>
                </a:solidFill>
                <a:effectLst>
                  <a:outerShdw blurRad="5080" dist="10160" dir="2700000" rotWithShape="0">
                    <a:srgbClr val="FFFFFF"/>
                  </a:outerShdw>
                </a:effectLst>
              </a:rPr>
              <a:t>  </a:t>
            </a:r>
            <a:br>
              <a:rPr lang="en-US" sz="2700" b="1" i="1" dirty="0" smtClean="0">
                <a:solidFill>
                  <a:srgbClr val="B2B2B2"/>
                </a:solidFill>
                <a:effectLst>
                  <a:outerShdw blurRad="5080" dist="10160" dir="2700000" rotWithShape="0">
                    <a:srgbClr val="FFFFFF"/>
                  </a:outerShdw>
                </a:effectLst>
              </a:rPr>
            </a:br>
            <a:r>
              <a:rPr lang="en-US" sz="2700" b="1" i="1" dirty="0" smtClean="0">
                <a:solidFill>
                  <a:srgbClr val="B2B2B2"/>
                </a:solidFill>
                <a:effectLst>
                  <a:outerShdw blurRad="5080" dist="10160" dir="2700000" rotWithShape="0">
                    <a:srgbClr val="FFFFFF"/>
                  </a:outerShdw>
                </a:effectLst>
              </a:rPr>
              <a:t>MIAAA Mentor Coordinator</a:t>
            </a:r>
            <a:br>
              <a:rPr lang="en-US" sz="2700" b="1" i="1" dirty="0" smtClean="0">
                <a:solidFill>
                  <a:srgbClr val="B2B2B2"/>
                </a:solidFill>
                <a:effectLst>
                  <a:outerShdw blurRad="5080" dist="10160" dir="2700000" rotWithShape="0">
                    <a:srgbClr val="FFFFFF"/>
                  </a:outerShdw>
                </a:effectLst>
              </a:rPr>
            </a:br>
            <a:r>
              <a:rPr lang="en-US" sz="2700" b="1" i="1" dirty="0" smtClean="0">
                <a:solidFill>
                  <a:srgbClr val="B2B2B2"/>
                </a:solidFill>
                <a:effectLst>
                  <a:outerShdw blurRad="5080" dist="10160" dir="2700000" rotWithShape="0">
                    <a:srgbClr val="FFFFFF"/>
                  </a:outerShdw>
                </a:effectLst>
              </a:rPr>
              <a:t/>
            </a:r>
            <a:br>
              <a:rPr lang="en-US" sz="2700" b="1" i="1" dirty="0" smtClean="0">
                <a:solidFill>
                  <a:srgbClr val="B2B2B2"/>
                </a:solidFill>
                <a:effectLst>
                  <a:outerShdw blurRad="5080" dist="10160" dir="2700000" rotWithShape="0">
                    <a:srgbClr val="FFFFFF"/>
                  </a:outerShdw>
                </a:effectLst>
              </a:rPr>
            </a:br>
            <a:r>
              <a:rPr lang="en-US" sz="2700" b="1" i="1" dirty="0" smtClean="0">
                <a:solidFill>
                  <a:srgbClr val="B2B2B2"/>
                </a:solidFill>
                <a:effectLst>
                  <a:outerShdw blurRad="5080" dist="10160" dir="2700000" rotWithShape="0">
                    <a:srgbClr val="FFFFFF"/>
                  </a:outerShdw>
                </a:effectLst>
              </a:rPr>
              <a:t/>
            </a:r>
            <a:br>
              <a:rPr lang="en-US" sz="2700" b="1" i="1" dirty="0" smtClean="0">
                <a:solidFill>
                  <a:srgbClr val="B2B2B2"/>
                </a:solidFill>
                <a:effectLst>
                  <a:outerShdw blurRad="5080" dist="10160" dir="2700000" rotWithShape="0">
                    <a:srgbClr val="FFFFFF"/>
                  </a:outerShdw>
                </a:effectLst>
              </a:rPr>
            </a:br>
            <a:r>
              <a:rPr sz="2700" b="1" i="1" dirty="0" smtClean="0">
                <a:solidFill>
                  <a:srgbClr val="B2B2B2"/>
                </a:solidFill>
                <a:effectLst>
                  <a:outerShdw blurRad="5080" dist="10160" dir="2700000" rotWithShape="0">
                    <a:srgbClr val="FFFFFF"/>
                  </a:outerShdw>
                </a:effectLst>
              </a:rPr>
              <a:t/>
            </a:r>
            <a:br>
              <a:rPr sz="2700" b="1" i="1" dirty="0" smtClean="0">
                <a:solidFill>
                  <a:srgbClr val="B2B2B2"/>
                </a:solidFill>
                <a:effectLst>
                  <a:outerShdw blurRad="5080" dist="10160" dir="2700000" rotWithShape="0">
                    <a:srgbClr val="FFFFFF"/>
                  </a:outerShdw>
                </a:effectLst>
              </a:rPr>
            </a:br>
            <a:endParaRPr sz="2700" b="1" i="1" dirty="0">
              <a:solidFill>
                <a:srgbClr val="B2B2B2"/>
              </a:solidFill>
              <a:effectLst>
                <a:outerShdw blurRad="5080" dist="10160" dir="2700000" rotWithShape="0">
                  <a:srgbClr val="FFFFFF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10" y="338494"/>
            <a:ext cx="4024717" cy="24047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2758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4000" b="1" u="sng" dirty="0" smtClean="0"/>
              <a:t>MIAAA CONFERENCE INFORMATION</a:t>
            </a:r>
            <a:endParaRPr sz="4000" b="1" u="sng" dirty="0"/>
          </a:p>
        </p:txBody>
      </p:sp>
      <p:sp>
        <p:nvSpPr>
          <p:cNvPr id="60" name="Shape 60"/>
          <p:cNvSpPr>
            <a:spLocks noGrp="1"/>
          </p:cNvSpPr>
          <p:nvPr>
            <p:ph type="body" idx="4294967295"/>
          </p:nvPr>
        </p:nvSpPr>
        <p:spPr>
          <a:xfrm>
            <a:off x="907774" y="1517374"/>
            <a:ext cx="8229600" cy="579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dirty="0">
                <a:latin typeface="Arial Bold"/>
                <a:ea typeface="Arial Bold"/>
                <a:cs typeface="Arial Bold"/>
                <a:sym typeface="Arial Bold"/>
              </a:rPr>
              <a:t>     </a:t>
            </a:r>
            <a:endParaRPr lang="en-US" dirty="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latin typeface="Arial Bold"/>
                <a:ea typeface="Arial Bold"/>
                <a:cs typeface="Arial Bold"/>
                <a:sym typeface="Arial Bold"/>
              </a:rPr>
              <a:t>SCHEDULE 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4400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400" dirty="0" smtClean="0"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lang="en-US" sz="2400" dirty="0" smtClean="0">
                <a:latin typeface="Arial Bold"/>
                <a:ea typeface="Arial Bold"/>
                <a:cs typeface="Arial Bold"/>
                <a:sym typeface="Arial Bold"/>
              </a:rPr>
              <a:t>Masters’ Series Interview </a:t>
            </a:r>
            <a:r>
              <a:rPr lang="mr-IN" sz="2400" dirty="0" smtClean="0">
                <a:latin typeface="Arial Bold"/>
                <a:ea typeface="Arial Bold"/>
                <a:cs typeface="Arial Bold"/>
                <a:sym typeface="Arial Bold"/>
              </a:rPr>
              <a:t>–</a:t>
            </a:r>
            <a:r>
              <a:rPr lang="en-US" sz="2400" dirty="0" smtClean="0">
                <a:latin typeface="Arial Bold"/>
                <a:ea typeface="Arial Bold"/>
                <a:cs typeface="Arial Bold"/>
                <a:sym typeface="Arial Bold"/>
              </a:rPr>
              <a:t> 1:15 </a:t>
            </a:r>
            <a:r>
              <a:rPr lang="en-US" sz="4400" dirty="0" smtClean="0">
                <a:latin typeface="Arial Bold"/>
                <a:ea typeface="Arial Bold"/>
                <a:cs typeface="Arial Bold"/>
                <a:sym typeface="Arial Bold"/>
              </a:rPr>
              <a:t>  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latin typeface="Arial Bold"/>
                <a:ea typeface="Arial Bold"/>
                <a:cs typeface="Arial Bold"/>
                <a:sym typeface="Arial Bold"/>
              </a:rPr>
              <a:t>           MSHSAA Meeting at 3:00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dirty="0" smtClean="0">
                <a:latin typeface="Arial Bold"/>
                <a:ea typeface="Arial Bold"/>
                <a:cs typeface="Arial Bold"/>
                <a:sym typeface="Arial Bold"/>
              </a:rPr>
              <a:t>          Banquet/Hospitality gathering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dirty="0" smtClean="0">
                <a:latin typeface="Arial Bold"/>
                <a:ea typeface="Arial Bold"/>
                <a:cs typeface="Arial Bold"/>
                <a:sym typeface="Arial Bold"/>
              </a:rPr>
              <a:t>          Trade Show/Breakfasts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dirty="0" smtClean="0">
                <a:latin typeface="Arial Bold"/>
                <a:ea typeface="Arial Bold"/>
                <a:cs typeface="Arial Bold"/>
                <a:sym typeface="Arial Bold"/>
              </a:rPr>
              <a:t>          District Caucus Meetings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dirty="0" smtClean="0">
                <a:latin typeface="Arial Bold"/>
                <a:ea typeface="Arial Bold"/>
                <a:cs typeface="Arial Bold"/>
                <a:sym typeface="Arial Bold"/>
              </a:rPr>
              <a:t>          Golf/Fishing/Poker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dirty="0" smtClean="0">
                <a:latin typeface="Arial Bold"/>
                <a:ea typeface="Arial Bold"/>
                <a:cs typeface="Arial Bold"/>
                <a:sym typeface="Arial Bold"/>
              </a:rPr>
              <a:t>          Workshops </a:t>
            </a:r>
            <a:r>
              <a:rPr lang="mr-IN" sz="2400" dirty="0" smtClean="0">
                <a:latin typeface="Arial Bold"/>
                <a:ea typeface="Arial Bold"/>
                <a:cs typeface="Arial Bold"/>
                <a:sym typeface="Arial Bold"/>
              </a:rPr>
              <a:t>–</a:t>
            </a:r>
            <a:r>
              <a:rPr lang="en-US" sz="2400" dirty="0" smtClean="0">
                <a:latin typeface="Arial Bold"/>
                <a:ea typeface="Arial Bold"/>
                <a:cs typeface="Arial Bold"/>
                <a:sym typeface="Arial Bold"/>
              </a:rPr>
              <a:t> begin at 12:15 today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dirty="0" smtClean="0">
                <a:latin typeface="Arial Bold"/>
                <a:ea typeface="Arial Bold"/>
                <a:cs typeface="Arial Bold"/>
                <a:sym typeface="Arial Bold"/>
              </a:rPr>
              <a:t>          Business Meeting</a:t>
            </a:r>
            <a:endParaRPr lang="en-US" sz="2400" dirty="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latin typeface="Arial Bold"/>
                <a:ea typeface="Arial Bold"/>
                <a:cs typeface="Arial Bold"/>
                <a:sym typeface="Arial Bold"/>
              </a:rPr>
              <a:t>NETWORKING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latin typeface="Arial Bold"/>
                <a:ea typeface="Arial Bold"/>
                <a:cs typeface="Arial Bold"/>
                <a:sym typeface="Arial Bold"/>
              </a:rPr>
              <a:t>HELPFUL HINTS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buClrTx/>
              <a:buSzTx/>
              <a:buFont typeface="Arial" charset="0"/>
              <a:buChar char="•"/>
              <a:defRPr sz="1800">
                <a:solidFill>
                  <a:srgbClr val="000000"/>
                </a:solidFill>
              </a:defRPr>
            </a:pPr>
            <a:endParaRPr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22" y="1517374"/>
            <a:ext cx="1333500" cy="904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27" y="3431899"/>
            <a:ext cx="1076660" cy="1312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70" y="5465418"/>
            <a:ext cx="981075" cy="1000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18" y="5465418"/>
            <a:ext cx="1190625" cy="952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4000" dirty="0" smtClean="0"/>
              <a:t>NEXT YEAR</a:t>
            </a:r>
            <a:endParaRPr sz="4000" dirty="0"/>
          </a:p>
        </p:txBody>
      </p:sp>
      <p:sp>
        <p:nvSpPr>
          <p:cNvPr id="63" name="Shape 63"/>
          <p:cNvSpPr>
            <a:spLocks noGrp="1"/>
          </p:cNvSpPr>
          <p:nvPr>
            <p:ph type="body" idx="4294967295"/>
          </p:nvPr>
        </p:nvSpPr>
        <p:spPr>
          <a:xfrm>
            <a:off x="225287" y="1600200"/>
            <a:ext cx="8461513" cy="4525963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/>
          <a:p>
            <a:pPr marL="300037" lvl="0" indent="-300037" algn="l" rtl="0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 smtClean="0"/>
              <a:t>You will no longer be receiving the Friday email updates.  Please realize that the mentors shared with you this year will always be available.  I am stepping down as Mentor Coordinator so Mike McGurk would also be someone to contact if you have a question.  In the meantime, please feel free to continue contacting me through the end of this school year.</a:t>
            </a:r>
          </a:p>
          <a:p>
            <a:pPr marL="300037" lvl="0" indent="-300037" algn="l" rtl="0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lang="en-US" sz="2800" dirty="0"/>
          </a:p>
          <a:p>
            <a:pPr marL="300037" lvl="0" indent="-300037" algn="l" rtl="0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lang="en-US" sz="2800" dirty="0" smtClean="0"/>
          </a:p>
          <a:p>
            <a:pPr marL="300037" lvl="0" indent="-300037" algn="thaiDist" rtl="0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 smtClean="0"/>
              <a:t>                  Dory Smith, CMAA</a:t>
            </a:r>
            <a:endParaRPr lang="en-US" sz="2800" dirty="0"/>
          </a:p>
          <a:p>
            <a:pPr marL="300037" lvl="0" indent="-300037" algn="l" rtl="0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 smtClean="0"/>
              <a:t>             </a:t>
            </a:r>
            <a:r>
              <a:rPr lang="en-US" sz="2800" dirty="0" smtClean="0">
                <a:hlinkClick r:id="rId2"/>
              </a:rPr>
              <a:t>athleticprinciples@gmail.com</a:t>
            </a:r>
            <a:endParaRPr lang="en-US" sz="2800" dirty="0" smtClean="0"/>
          </a:p>
          <a:p>
            <a:pPr marL="300037" lvl="0" indent="-300037" algn="l" rtl="0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/>
              <a:t> </a:t>
            </a:r>
            <a:r>
              <a:rPr lang="en-US" sz="2800" dirty="0" smtClean="0"/>
              <a:t>                    (314) 610-1556</a:t>
            </a:r>
            <a:endParaRPr sz="2800" dirty="0"/>
          </a:p>
        </p:txBody>
      </p:sp>
      <p:pic>
        <p:nvPicPr>
          <p:cNvPr id="4" name="j0332268.pdf" descr="j033226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79095" y="5217146"/>
            <a:ext cx="1600200" cy="1350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5897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6000"/>
              <a:t>Remember to have fun and when you feel overwhelmed….talk to another Athletic Director!</a:t>
            </a:r>
          </a:p>
        </p:txBody>
      </p:sp>
      <p:pic>
        <p:nvPicPr>
          <p:cNvPr id="140" name="j0149481.pdf" descr="j014948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1800" y="4678362"/>
            <a:ext cx="2144713" cy="2179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 idx="4294967295"/>
          </p:nvPr>
        </p:nvSpPr>
        <p:spPr>
          <a:xfrm>
            <a:off x="457200" y="836120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 defTabSz="841247">
              <a:defRPr sz="368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3680" dirty="0" smtClean="0"/>
              <a:t/>
            </a:r>
            <a:br>
              <a:rPr lang="en-US" sz="3680" dirty="0" smtClean="0"/>
            </a:br>
            <a:r>
              <a:rPr sz="3680" b="1" i="1" dirty="0" smtClean="0"/>
              <a:t>What </a:t>
            </a:r>
            <a:r>
              <a:rPr sz="3680" b="1" i="1" dirty="0"/>
              <a:t>we hope you will </a:t>
            </a:r>
            <a:r>
              <a:rPr lang="en-US" sz="3680" b="1" i="1" dirty="0" smtClean="0"/>
              <a:t/>
            </a:r>
            <a:br>
              <a:rPr lang="en-US" sz="3680" b="1" i="1" dirty="0" smtClean="0"/>
            </a:br>
            <a:r>
              <a:rPr sz="3680" b="1" i="1" dirty="0" smtClean="0"/>
              <a:t>gain </a:t>
            </a:r>
            <a:r>
              <a:rPr sz="3680" b="1" i="1" dirty="0"/>
              <a:t>from this </a:t>
            </a:r>
            <a:r>
              <a:rPr lang="en-US" sz="3680" b="1" i="1" dirty="0" smtClean="0"/>
              <a:t>presentation</a:t>
            </a:r>
            <a:r>
              <a:rPr sz="3680" b="1" i="1" dirty="0" smtClean="0"/>
              <a:t>:</a:t>
            </a:r>
            <a:endParaRPr sz="3680" b="1" i="1" dirty="0"/>
          </a:p>
        </p:txBody>
      </p:sp>
      <p:sp>
        <p:nvSpPr>
          <p:cNvPr id="27" name="Shape 27"/>
          <p:cNvSpPr>
            <a:spLocks noGrp="1"/>
          </p:cNvSpPr>
          <p:nvPr>
            <p:ph type="body" idx="4294967295"/>
          </p:nvPr>
        </p:nvSpPr>
        <p:spPr>
          <a:xfrm>
            <a:off x="457200" y="2408583"/>
            <a:ext cx="8229600" cy="26537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76034" lvl="0" indent="-276034" defTabSz="841247">
              <a:lnSpc>
                <a:spcPct val="80000"/>
              </a:lnSpc>
              <a:spcBef>
                <a:spcPts val="6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600" dirty="0" smtClean="0"/>
              <a:t>Information about the conference</a:t>
            </a:r>
            <a:endParaRPr sz="3600" dirty="0"/>
          </a:p>
          <a:p>
            <a:pPr marL="276034" lvl="0" indent="-276034" defTabSz="841247">
              <a:lnSpc>
                <a:spcPct val="80000"/>
              </a:lnSpc>
              <a:spcBef>
                <a:spcPts val="6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600" dirty="0" smtClean="0"/>
              <a:t>Some ideas for your remaining months in your job this school year and over the summer</a:t>
            </a:r>
            <a:endParaRPr sz="3600" dirty="0"/>
          </a:p>
          <a:p>
            <a:pPr marL="276034" lvl="0" indent="-276034" defTabSz="841247">
              <a:lnSpc>
                <a:spcPct val="80000"/>
              </a:lnSpc>
              <a:spcBef>
                <a:spcPts val="6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600" dirty="0" smtClean="0"/>
              <a:t>Questions and Answers</a:t>
            </a:r>
            <a:endParaRPr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54" y="4863547"/>
            <a:ext cx="2093292" cy="177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06658"/>
            <a:ext cx="668318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Introductions</a:t>
            </a: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740663">
              <a:defRPr sz="1800">
                <a:solidFill>
                  <a:srgbClr val="000000"/>
                </a:solidFill>
              </a:defRPr>
            </a:pPr>
            <a:r>
              <a:rPr sz="3564" dirty="0"/>
              <a:t/>
            </a:r>
            <a:br>
              <a:rPr sz="3564" dirty="0"/>
            </a:br>
            <a:r>
              <a:rPr lang="en-US" sz="3564" dirty="0" smtClean="0"/>
              <a:t>LTC CLASSES</a:t>
            </a:r>
            <a:endParaRPr sz="3564" dirty="0"/>
          </a:p>
        </p:txBody>
      </p:sp>
      <p:sp>
        <p:nvSpPr>
          <p:cNvPr id="31" name="Shape 31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200" dirty="0"/>
              <a:t> </a:t>
            </a:r>
          </a:p>
          <a:p>
            <a:pPr lvl="0" algn="ctr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 smtClean="0"/>
              <a:t>WHAT CLASSES TO TAKE</a:t>
            </a:r>
          </a:p>
          <a:p>
            <a:pPr lvl="0" algn="ctr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lang="en-US" sz="3200" dirty="0" smtClean="0"/>
          </a:p>
          <a:p>
            <a:pPr lvl="0" algn="ctr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 smtClean="0"/>
              <a:t>WHY YOU SHOULD TAKE CLASSES</a:t>
            </a:r>
          </a:p>
          <a:p>
            <a:pPr lvl="0" algn="ctr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lang="en-US" dirty="0"/>
          </a:p>
          <a:p>
            <a:pPr lvl="0" algn="ctr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 smtClean="0"/>
              <a:t> WHEN CLASSES ARE OFFERED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74637"/>
            <a:ext cx="1371600" cy="15361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22959">
              <a:defRPr sz="3959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959"/>
              <a:t>Keep Track of What You Accomplish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4294967295"/>
          </p:nvPr>
        </p:nvSpPr>
        <p:spPr>
          <a:xfrm>
            <a:off x="457200" y="2209800"/>
            <a:ext cx="8229600" cy="39163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00"/>
              <a:t>Keep track of conferences, clinics you attend</a:t>
            </a:r>
          </a:p>
          <a:p>
            <a:pPr lvl="0"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00"/>
              <a:t>Keep track of LTC classes you take</a:t>
            </a:r>
          </a:p>
          <a:p>
            <a:pPr lvl="0"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00"/>
              <a:t>Keep track of articles written and talks given</a:t>
            </a:r>
          </a:p>
          <a:p>
            <a:pPr lvl="0"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00"/>
              <a:t>Begin with “Ideas that Work”- submit to the IAA magazine put out by the NIAAA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69" y="5649913"/>
            <a:ext cx="1057275" cy="952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304800" y="-4736989"/>
            <a:ext cx="8534400" cy="11107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/>
            <a:r>
              <a:rPr sz="1400" u="sng">
                <a:latin typeface="Arial Bold"/>
                <a:ea typeface="Arial Bold"/>
                <a:cs typeface="Arial Bold"/>
                <a:sym typeface="Arial Bold"/>
              </a:rPr>
              <a:t>Dory Smith- Athletic Director </a:t>
            </a:r>
            <a:endParaRPr sz="1400"/>
          </a:p>
          <a:p>
            <a:pPr lvl="0" algn="ctr"/>
            <a:r>
              <a:rPr sz="1400" u="sng">
                <a:latin typeface="Arial Bold"/>
                <a:ea typeface="Arial Bold"/>
                <a:cs typeface="Arial Bold"/>
                <a:sym typeface="Arial Bold"/>
              </a:rPr>
              <a:t>Conferences/Talks/Committees</a:t>
            </a:r>
            <a:r>
              <a:rPr sz="1400">
                <a:latin typeface="Arial Bold"/>
                <a:ea typeface="Arial Bold"/>
                <a:cs typeface="Arial Bold"/>
                <a:sym typeface="Arial Bold"/>
              </a:rPr>
              <a:t>:</a:t>
            </a:r>
          </a:p>
          <a:p>
            <a:pPr lvl="0"/>
            <a:endParaRPr sz="14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1999-2000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</a:t>
            </a:r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July, 1999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New AD Conference in Columbia, Mo.</a:t>
            </a:r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March, 2000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State AD Conference in Tan Tar A, Mo.</a:t>
            </a:r>
          </a:p>
          <a:p>
            <a:pPr lvl="0"/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2000-2001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</a:t>
            </a:r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December, 2000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National AD Conference in San Diego, CA</a:t>
            </a:r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March, 2001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State AD Conference in Tan Tar A, Mo.</a:t>
            </a:r>
          </a:p>
          <a:p>
            <a:pPr lvl="0"/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2001-2002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</a:t>
            </a:r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November, 2001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Council for Spiritual Education (Athletic Directors’ Conference) in Atlanta, Ga.</a:t>
            </a:r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December, 2001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National AD Conference in Orlando, Florida.</a:t>
            </a:r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April, 2002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State AD Conference in Tan Tar A, Mo.</a:t>
            </a:r>
          </a:p>
          <a:p>
            <a:pPr lvl="0"/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2002-2003:</a:t>
            </a:r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August, 2002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Sportsmanship Summit in Columbia, Mo. (Speaker)</a:t>
            </a:r>
            <a:endParaRPr sz="120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/>
            <a:r>
              <a:rPr sz="1200" u="sng">
                <a:latin typeface="Times New Roman Bold"/>
                <a:ea typeface="Times New Roman Bold"/>
                <a:cs typeface="Times New Roman Bold"/>
                <a:sym typeface="Times New Roman Bold"/>
              </a:rPr>
              <a:t>October, 2002</a:t>
            </a:r>
            <a:r>
              <a:rPr sz="1200">
                <a:latin typeface="Times New Roman Bold"/>
                <a:ea typeface="Times New Roman Bold"/>
                <a:cs typeface="Times New Roman Bold"/>
                <a:sym typeface="Times New Roman Bold"/>
              </a:rPr>
              <a:t>: ISACS Review of Pulaski Academy, Little Rock, Arkansas</a:t>
            </a:r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December, 2002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National AD Conference in San Antonio, Texas</a:t>
            </a:r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February, 2003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ISACS Review of John Burroughs, St. Louis, Mo. (Chairman for Three- Person Committee)</a:t>
            </a:r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April, 2003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State AD Conference in Tan Tar A, Mo. (Speaker to promote Sportsmanship Summit Panel)</a:t>
            </a:r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May, 2003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Elected to serve on State Investigative Committee (3 year Appointment)</a:t>
            </a:r>
          </a:p>
          <a:p>
            <a:pPr lvl="0"/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2003-2004:</a:t>
            </a:r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August, 2003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Sportsmanship Summit in Columbia, Mo. (Speaker)</a:t>
            </a:r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November, 2003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Visit to the Dexter School- evaluate Lower School PE program</a:t>
            </a:r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November, 2003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ISACS Review at Culver Academies</a:t>
            </a:r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August, 2003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Appointed to National Credentials Committee: (NIAAA)</a:t>
            </a:r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March, 2004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Article in NIAA- “Ideas that Work”</a:t>
            </a:r>
            <a:endParaRPr sz="1200"/>
          </a:p>
          <a:p>
            <a:pPr lvl="0"/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April, 2004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: Received CAA Certification</a:t>
            </a:r>
            <a:endParaRPr sz="1200"/>
          </a:p>
          <a:p>
            <a:pPr lvl="0"/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Served on State Investigative Committee</a:t>
            </a:r>
            <a:endParaRPr sz="1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3200" dirty="0" smtClean="0"/>
              <a:t>MIAAA AND NIAAA</a:t>
            </a:r>
            <a:endParaRPr sz="3200" dirty="0"/>
          </a:p>
        </p:txBody>
      </p:sp>
      <p:sp>
        <p:nvSpPr>
          <p:cNvPr id="34" name="Shape 34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36042" lvl="0" indent="-336042" defTabSz="896111">
              <a:lnSpc>
                <a:spcPct val="90000"/>
              </a:lnSpc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136" dirty="0" smtClean="0"/>
              <a:t>MIAAA:  Membership, Scholarship Award</a:t>
            </a:r>
            <a:endParaRPr sz="3136" dirty="0"/>
          </a:p>
          <a:p>
            <a:pPr marL="336042" lvl="0" indent="-336042" defTabSz="896111">
              <a:lnSpc>
                <a:spcPct val="90000"/>
              </a:lnSpc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136" dirty="0" smtClean="0"/>
              <a:t>NIAAA: Membership, National Conference </a:t>
            </a:r>
            <a:endParaRPr sz="3136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07" y="3137428"/>
            <a:ext cx="2605709" cy="2697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08" y="3137428"/>
            <a:ext cx="2262809" cy="269794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 dirty="0"/>
              <a:t>MONTHLY TICKLER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 dirty="0"/>
              <a:t>   </a:t>
            </a:r>
            <a:endParaRPr lang="en-US" sz="3200" dirty="0" smtClean="0"/>
          </a:p>
          <a:p>
            <a:pPr lvl="0">
              <a:defRPr sz="1800"/>
            </a:pPr>
            <a:endParaRPr lang="en-US" dirty="0"/>
          </a:p>
          <a:p>
            <a:pPr lvl="0">
              <a:defRPr sz="1800"/>
            </a:pPr>
            <a:endParaRPr lang="en-US" sz="3200" dirty="0" smtClean="0"/>
          </a:p>
          <a:p>
            <a:pPr lvl="0">
              <a:defRPr sz="1800"/>
            </a:pPr>
            <a:r>
              <a:rPr lang="en-US" sz="3200" dirty="0" smtClean="0"/>
              <a:t>Have you been able to find someone to share a monthly tickler system with you?</a:t>
            </a:r>
          </a:p>
          <a:p>
            <a:pPr lvl="0">
              <a:defRPr sz="1800"/>
            </a:pPr>
            <a:endParaRPr lang="en-US" dirty="0"/>
          </a:p>
          <a:p>
            <a:pPr lvl="0">
              <a:defRPr sz="1800"/>
            </a:pPr>
            <a:endParaRPr lang="en-US" dirty="0"/>
          </a:p>
          <a:p>
            <a:pPr lvl="0">
              <a:defRPr sz="1800"/>
            </a:pPr>
            <a:endParaRPr sz="3200" dirty="0"/>
          </a:p>
        </p:txBody>
      </p:sp>
      <p:pic>
        <p:nvPicPr>
          <p:cNvPr id="44" name="j0292020.pdf" descr="j0292020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4200" y="5084762"/>
            <a:ext cx="1868488" cy="1773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 idx="4294967295"/>
          </p:nvPr>
        </p:nvSpPr>
        <p:spPr>
          <a:xfrm>
            <a:off x="457200" y="147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August To Do List</a:t>
            </a:r>
          </a:p>
        </p:txBody>
      </p:sp>
      <p:sp>
        <p:nvSpPr>
          <p:cNvPr id="47" name="Shape 47"/>
          <p:cNvSpPr/>
          <p:nvPr/>
        </p:nvSpPr>
        <p:spPr>
          <a:xfrm>
            <a:off x="457200" y="1143000"/>
            <a:ext cx="8229600" cy="506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lvl="0" indent="-342900">
              <a:spcBef>
                <a:spcPts val="300"/>
              </a:spcBef>
            </a:pPr>
            <a:r>
              <a:rPr sz="1600">
                <a:latin typeface="Arial Bold"/>
                <a:ea typeface="Arial Bold"/>
                <a:cs typeface="Arial Bold"/>
                <a:sym typeface="Arial Bold"/>
              </a:rPr>
              <a:t>                                                  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>
              <a:spcBef>
                <a:spcPts val="300"/>
              </a:spcBef>
            </a:pPr>
            <a:r>
              <a:rPr sz="1400">
                <a:latin typeface="Arial Bold"/>
                <a:ea typeface="Arial Bold"/>
                <a:cs typeface="Arial Bold"/>
                <a:sym typeface="Arial Bold"/>
              </a:rPr>
              <a:t>_____</a:t>
            </a: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Finalize Equipment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_____Tryouts/Seasonal Coaches’ Meetings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_____All- Sport Get Gathering with Students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_____Check Fields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_____Thanks to Coaches for Tryouts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_____Share Code of Excellence with Students at Tryouts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_____MSHSAA Appeals (if necessary)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_____Print out all forms from MSHSAA CD-rom and organize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_____Work on Transfer/Waiver/Hardship forms for MSHSAA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_____Scorekeepers/Announcer/ home volleyball games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_____Rules’ Meeting Information to Coaches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_____Purchase scorebooks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_____Fall Coaches Packets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_____Verify all game contracts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_____Verify all officials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_____Update Facilities Use Calendar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_____Fax fall schedules/rosters to STL Prep Sports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_____Eligibility lists to MSHSAA 5 days (2 weeks) before first contest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_____Finalize schedules with Sr. Recognition Games included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_____Fall Newsletter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_____Fall Van/Transportation Schedule</a:t>
            </a:r>
          </a:p>
          <a:p>
            <a:pPr marL="342900" lvl="0" indent="-342900">
              <a:spcBef>
                <a:spcPts val="200"/>
              </a:spcBef>
            </a:pPr>
            <a:r>
              <a:rPr sz="1200">
                <a:latin typeface="Arial Bold"/>
                <a:ea typeface="Arial Bold"/>
                <a:cs typeface="Arial Bold"/>
                <a:sym typeface="Arial Bold"/>
              </a:rPr>
              <a:t>____Reminder postcard regarding Parent/Student Fall Athletic Meeting</a:t>
            </a:r>
          </a:p>
        </p:txBody>
      </p:sp>
      <p:pic>
        <p:nvPicPr>
          <p:cNvPr id="48" name="j0195384.pdf" descr="j019538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0" y="1676400"/>
            <a:ext cx="1795463" cy="1833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98432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 defTabSz="841247">
              <a:defRPr sz="3680">
                <a:solidFill>
                  <a:srgbClr val="000000"/>
                </a:solidFill>
              </a:defRPr>
            </a:lvl1pPr>
          </a:lstStyle>
          <a:p>
            <a:pPr lvl="0" algn="ctr" defTabSz="841247" rtl="0">
              <a:defRPr sz="1800"/>
            </a:pPr>
            <a:r>
              <a:rPr lang="en-US" sz="4400" dirty="0" smtClean="0"/>
              <a:t>MSHSAA</a:t>
            </a:r>
            <a:r>
              <a:rPr lang="en-US" dirty="0"/>
              <a:t/>
            </a:r>
            <a:br>
              <a:rPr lang="en-US" dirty="0"/>
            </a:br>
            <a:endParaRPr sz="368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96" y="4714462"/>
            <a:ext cx="3340100" cy="181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304" y="821635"/>
            <a:ext cx="7911547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BALLOT </a:t>
            </a:r>
            <a:r>
              <a:rPr kumimoji="0" lang="mr-IN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–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Will be discussed at MSHSAA   </a:t>
            </a:r>
            <a:b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</a:b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                 Meeting today 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800" dirty="0" smtClean="0">
                <a:solidFill>
                  <a:srgbClr val="000000"/>
                </a:solidFill>
              </a:rPr>
              <a:t>SPORTSMANSHIP SUMMIT </a:t>
            </a:r>
            <a:r>
              <a:rPr lang="mr-IN" sz="2800" dirty="0" smtClean="0">
                <a:solidFill>
                  <a:srgbClr val="000000"/>
                </a:solidFill>
              </a:rPr>
              <a:t>–</a:t>
            </a:r>
            <a:r>
              <a:rPr lang="en-US" sz="2800" smtClean="0">
                <a:solidFill>
                  <a:srgbClr val="000000"/>
                </a:solidFill>
              </a:rPr>
              <a:t> </a:t>
            </a:r>
            <a:r>
              <a:rPr lang="en-US" sz="2800" smtClean="0">
                <a:solidFill>
                  <a:srgbClr val="000000"/>
                </a:solidFill>
              </a:rPr>
              <a:t>Update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SUMMER AD WORKSHOP </a:t>
            </a:r>
            <a:r>
              <a:rPr kumimoji="0" lang="mr-IN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–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August 5-6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800" dirty="0" smtClean="0">
                <a:solidFill>
                  <a:srgbClr val="000000"/>
                </a:solidFill>
              </a:rPr>
              <a:t>OFFICIAL RATINGS </a:t>
            </a:r>
            <a:endParaRPr kumimoji="0" lang="en-US" sz="2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800" dirty="0" smtClean="0">
                <a:solidFill>
                  <a:srgbClr val="000000"/>
                </a:solidFill>
              </a:rPr>
              <a:t>SUMMER DEAD PERIOD </a:t>
            </a:r>
            <a:r>
              <a:rPr lang="mr-IN" sz="2800" dirty="0" smtClean="0">
                <a:solidFill>
                  <a:srgbClr val="000000"/>
                </a:solidFill>
              </a:rPr>
              <a:t>–</a:t>
            </a:r>
            <a:r>
              <a:rPr lang="en-US" sz="2800" dirty="0" smtClean="0">
                <a:solidFill>
                  <a:srgbClr val="000000"/>
                </a:solidFill>
              </a:rPr>
              <a:t>  was due April 1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SUMMER CONTACT DAYS </a:t>
            </a:r>
            <a:r>
              <a:rPr kumimoji="0" lang="mr-IN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–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20 days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800" dirty="0" smtClean="0">
                <a:solidFill>
                  <a:srgbClr val="000000"/>
                </a:solidFill>
              </a:rPr>
              <a:t>APPEALS’ PROCESS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REGISTRATION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FOR 2019-20 </a:t>
            </a:r>
            <a:r>
              <a:rPr kumimoji="0" lang="mr-IN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–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Due May 1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FBDF53"/>
      </a:accent1>
      <a:accent2>
        <a:srgbClr val="FF9966"/>
      </a:accent2>
      <a:accent3>
        <a:srgbClr val="8F8F8F"/>
      </a:accent3>
      <a:accent4>
        <a:srgbClr val="707070"/>
      </a:accent4>
      <a:accent5>
        <a:srgbClr val="FCEBB3"/>
      </a:accent5>
      <a:accent6>
        <a:srgbClr val="E78B5C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BDF5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BDF5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BDF53"/>
      </a:accent1>
      <a:accent2>
        <a:srgbClr val="FF9966"/>
      </a:accent2>
      <a:accent3>
        <a:srgbClr val="8F8F8F"/>
      </a:accent3>
      <a:accent4>
        <a:srgbClr val="707070"/>
      </a:accent4>
      <a:accent5>
        <a:srgbClr val="FCEBB3"/>
      </a:accent5>
      <a:accent6>
        <a:srgbClr val="E78B5C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BDF5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BDF5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696</Words>
  <Application>Microsoft Macintosh PowerPoint</Application>
  <PresentationFormat>On-screen Show (4:3)</PresentationFormat>
  <Paragraphs>142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Bold</vt:lpstr>
      <vt:lpstr>Avenir Roman</vt:lpstr>
      <vt:lpstr>Times New Roman Bold</vt:lpstr>
      <vt:lpstr>Wingdings</vt:lpstr>
      <vt:lpstr>Default</vt:lpstr>
      <vt:lpstr>    con      Mike McGurk, CMAA Athletic Director, Lee’s Summit North MIAAA Past President  Dory Smith, CMAA   MIAAA Mentor Coordinator    </vt:lpstr>
      <vt:lpstr> What we hope you will  gain from this presentation:</vt:lpstr>
      <vt:lpstr> LTC CLASSES</vt:lpstr>
      <vt:lpstr>Keep Track of What You Accomplish</vt:lpstr>
      <vt:lpstr>PowerPoint Presentation</vt:lpstr>
      <vt:lpstr>MIAAA AND NIAAA</vt:lpstr>
      <vt:lpstr>MONTHLY TICKLER</vt:lpstr>
      <vt:lpstr>August To Do List</vt:lpstr>
      <vt:lpstr>MSHSAA </vt:lpstr>
      <vt:lpstr>MIAAA CONFERENCE INFORMATION</vt:lpstr>
      <vt:lpstr>NEXT YEAR</vt:lpstr>
      <vt:lpstr>Remember to have fun and when you feel overwhelmed….talk to another Athletic Director!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Life in the Fast Lane: Ideas that Work for the  New AD    Dory Smith, CMAA – Athletic Director, Villa Duchesne </dc:title>
  <cp:lastModifiedBy>Dory Smith</cp:lastModifiedBy>
  <cp:revision>22</cp:revision>
  <dcterms:modified xsi:type="dcterms:W3CDTF">2019-04-06T15:38:41Z</dcterms:modified>
</cp:coreProperties>
</file>